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09"/>
  </p:notesMasterIdLst>
  <p:handoutMasterIdLst>
    <p:handoutMasterId r:id="rId210"/>
  </p:handoutMasterIdLst>
  <p:sldIdLst>
    <p:sldId id="845" r:id="rId2"/>
    <p:sldId id="846" r:id="rId3"/>
    <p:sldId id="847" r:id="rId4"/>
    <p:sldId id="483" r:id="rId5"/>
    <p:sldId id="848" r:id="rId6"/>
    <p:sldId id="849" r:id="rId7"/>
    <p:sldId id="850" r:id="rId8"/>
    <p:sldId id="851" r:id="rId9"/>
    <p:sldId id="484" r:id="rId10"/>
    <p:sldId id="485" r:id="rId11"/>
    <p:sldId id="486" r:id="rId12"/>
    <p:sldId id="487" r:id="rId13"/>
    <p:sldId id="852" r:id="rId14"/>
    <p:sldId id="853" r:id="rId15"/>
    <p:sldId id="854" r:id="rId16"/>
    <p:sldId id="855" r:id="rId17"/>
    <p:sldId id="482" r:id="rId18"/>
    <p:sldId id="488" r:id="rId19"/>
    <p:sldId id="489" r:id="rId20"/>
    <p:sldId id="856" r:id="rId21"/>
    <p:sldId id="490" r:id="rId22"/>
    <p:sldId id="492" r:id="rId23"/>
    <p:sldId id="857" r:id="rId24"/>
    <p:sldId id="493" r:id="rId25"/>
    <p:sldId id="494" r:id="rId26"/>
    <p:sldId id="495" r:id="rId27"/>
    <p:sldId id="496" r:id="rId28"/>
    <p:sldId id="497" r:id="rId29"/>
    <p:sldId id="498" r:id="rId30"/>
    <p:sldId id="499" r:id="rId31"/>
    <p:sldId id="858" r:id="rId32"/>
    <p:sldId id="859" r:id="rId33"/>
    <p:sldId id="860" r:id="rId34"/>
    <p:sldId id="436" r:id="rId35"/>
    <p:sldId id="861" r:id="rId36"/>
    <p:sldId id="862" r:id="rId37"/>
    <p:sldId id="863" r:id="rId38"/>
    <p:sldId id="864" r:id="rId39"/>
    <p:sldId id="865" r:id="rId40"/>
    <p:sldId id="723" r:id="rId41"/>
    <p:sldId id="796" r:id="rId42"/>
    <p:sldId id="725" r:id="rId43"/>
    <p:sldId id="726" r:id="rId44"/>
    <p:sldId id="797" r:id="rId45"/>
    <p:sldId id="798" r:id="rId46"/>
    <p:sldId id="727" r:id="rId47"/>
    <p:sldId id="806" r:id="rId48"/>
    <p:sldId id="811" r:id="rId49"/>
    <p:sldId id="800" r:id="rId50"/>
    <p:sldId id="801" r:id="rId51"/>
    <p:sldId id="809" r:id="rId52"/>
    <p:sldId id="810" r:id="rId53"/>
    <p:sldId id="814" r:id="rId54"/>
    <p:sldId id="745" r:id="rId55"/>
    <p:sldId id="740" r:id="rId56"/>
    <p:sldId id="741" r:id="rId57"/>
    <p:sldId id="808" r:id="rId58"/>
    <p:sldId id="728" r:id="rId59"/>
    <p:sldId id="812" r:id="rId60"/>
    <p:sldId id="813" r:id="rId61"/>
    <p:sldId id="729" r:id="rId62"/>
    <p:sldId id="731" r:id="rId63"/>
    <p:sldId id="815" r:id="rId64"/>
    <p:sldId id="732" r:id="rId65"/>
    <p:sldId id="816" r:id="rId66"/>
    <p:sldId id="734" r:id="rId67"/>
    <p:sldId id="818" r:id="rId68"/>
    <p:sldId id="819" r:id="rId69"/>
    <p:sldId id="820" r:id="rId70"/>
    <p:sldId id="733" r:id="rId71"/>
    <p:sldId id="817" r:id="rId72"/>
    <p:sldId id="823" r:id="rId73"/>
    <p:sldId id="822" r:id="rId74"/>
    <p:sldId id="784" r:id="rId75"/>
    <p:sldId id="827" r:id="rId76"/>
    <p:sldId id="735" r:id="rId77"/>
    <p:sldId id="306" r:id="rId78"/>
    <p:sldId id="736" r:id="rId79"/>
    <p:sldId id="737" r:id="rId80"/>
    <p:sldId id="824" r:id="rId81"/>
    <p:sldId id="826" r:id="rId82"/>
    <p:sldId id="825" r:id="rId83"/>
    <p:sldId id="753" r:id="rId84"/>
    <p:sldId id="754" r:id="rId85"/>
    <p:sldId id="755" r:id="rId86"/>
    <p:sldId id="756" r:id="rId87"/>
    <p:sldId id="757" r:id="rId88"/>
    <p:sldId id="322" r:id="rId89"/>
    <p:sldId id="356" r:id="rId90"/>
    <p:sldId id="357" r:id="rId91"/>
    <p:sldId id="358" r:id="rId92"/>
    <p:sldId id="359" r:id="rId93"/>
    <p:sldId id="661" r:id="rId94"/>
    <p:sldId id="662" r:id="rId95"/>
    <p:sldId id="663" r:id="rId96"/>
    <p:sldId id="664" r:id="rId97"/>
    <p:sldId id="665" r:id="rId98"/>
    <p:sldId id="666" r:id="rId99"/>
    <p:sldId id="667" r:id="rId100"/>
    <p:sldId id="668" r:id="rId101"/>
    <p:sldId id="669" r:id="rId102"/>
    <p:sldId id="670" r:id="rId103"/>
    <p:sldId id="671" r:id="rId104"/>
    <p:sldId id="672" r:id="rId105"/>
    <p:sldId id="673" r:id="rId106"/>
    <p:sldId id="674" r:id="rId107"/>
    <p:sldId id="675" r:id="rId108"/>
    <p:sldId id="676" r:id="rId109"/>
    <p:sldId id="677" r:id="rId110"/>
    <p:sldId id="678" r:id="rId111"/>
    <p:sldId id="679" r:id="rId112"/>
    <p:sldId id="680" r:id="rId113"/>
    <p:sldId id="681" r:id="rId114"/>
    <p:sldId id="688" r:id="rId115"/>
    <p:sldId id="689" r:id="rId116"/>
    <p:sldId id="690" r:id="rId117"/>
    <p:sldId id="691" r:id="rId118"/>
    <p:sldId id="692" r:id="rId119"/>
    <p:sldId id="693" r:id="rId120"/>
    <p:sldId id="694" r:id="rId121"/>
    <p:sldId id="696" r:id="rId122"/>
    <p:sldId id="695" r:id="rId123"/>
    <p:sldId id="698" r:id="rId124"/>
    <p:sldId id="699" r:id="rId125"/>
    <p:sldId id="700" r:id="rId126"/>
    <p:sldId id="701" r:id="rId127"/>
    <p:sldId id="702" r:id="rId128"/>
    <p:sldId id="703" r:id="rId129"/>
    <p:sldId id="704" r:id="rId130"/>
    <p:sldId id="705" r:id="rId131"/>
    <p:sldId id="706" r:id="rId132"/>
    <p:sldId id="707" r:id="rId133"/>
    <p:sldId id="708" r:id="rId134"/>
    <p:sldId id="709" r:id="rId135"/>
    <p:sldId id="710" r:id="rId136"/>
    <p:sldId id="711" r:id="rId137"/>
    <p:sldId id="712" r:id="rId138"/>
    <p:sldId id="713" r:id="rId139"/>
    <p:sldId id="714" r:id="rId140"/>
    <p:sldId id="715" r:id="rId141"/>
    <p:sldId id="716" r:id="rId142"/>
    <p:sldId id="717" r:id="rId143"/>
    <p:sldId id="718" r:id="rId144"/>
    <p:sldId id="682" r:id="rId145"/>
    <p:sldId id="683" r:id="rId146"/>
    <p:sldId id="684" r:id="rId147"/>
    <p:sldId id="685" r:id="rId148"/>
    <p:sldId id="686" r:id="rId149"/>
    <p:sldId id="687" r:id="rId150"/>
    <p:sldId id="284" r:id="rId151"/>
    <p:sldId id="287" r:id="rId152"/>
    <p:sldId id="288" r:id="rId153"/>
    <p:sldId id="315" r:id="rId154"/>
    <p:sldId id="316" r:id="rId155"/>
    <p:sldId id="317" r:id="rId156"/>
    <p:sldId id="318" r:id="rId157"/>
    <p:sldId id="720" r:id="rId158"/>
    <p:sldId id="866" r:id="rId159"/>
    <p:sldId id="867" r:id="rId160"/>
    <p:sldId id="868" r:id="rId161"/>
    <p:sldId id="869" r:id="rId162"/>
    <p:sldId id="870" r:id="rId163"/>
    <p:sldId id="871" r:id="rId164"/>
    <p:sldId id="872" r:id="rId165"/>
    <p:sldId id="873" r:id="rId166"/>
    <p:sldId id="874" r:id="rId167"/>
    <p:sldId id="875" r:id="rId168"/>
    <p:sldId id="876" r:id="rId169"/>
    <p:sldId id="877" r:id="rId170"/>
    <p:sldId id="878" r:id="rId171"/>
    <p:sldId id="879" r:id="rId172"/>
    <p:sldId id="880" r:id="rId173"/>
    <p:sldId id="881" r:id="rId174"/>
    <p:sldId id="882" r:id="rId175"/>
    <p:sldId id="883" r:id="rId176"/>
    <p:sldId id="884" r:id="rId177"/>
    <p:sldId id="885" r:id="rId178"/>
    <p:sldId id="886" r:id="rId179"/>
    <p:sldId id="887" r:id="rId180"/>
    <p:sldId id="888" r:id="rId181"/>
    <p:sldId id="889" r:id="rId182"/>
    <p:sldId id="890" r:id="rId183"/>
    <p:sldId id="891" r:id="rId184"/>
    <p:sldId id="892" r:id="rId185"/>
    <p:sldId id="893" r:id="rId186"/>
    <p:sldId id="894" r:id="rId187"/>
    <p:sldId id="895" r:id="rId188"/>
    <p:sldId id="896" r:id="rId189"/>
    <p:sldId id="897" r:id="rId190"/>
    <p:sldId id="898" r:id="rId191"/>
    <p:sldId id="899" r:id="rId192"/>
    <p:sldId id="900" r:id="rId193"/>
    <p:sldId id="901" r:id="rId194"/>
    <p:sldId id="902" r:id="rId195"/>
    <p:sldId id="903" r:id="rId196"/>
    <p:sldId id="904" r:id="rId197"/>
    <p:sldId id="905" r:id="rId198"/>
    <p:sldId id="906" r:id="rId199"/>
    <p:sldId id="907" r:id="rId200"/>
    <p:sldId id="908" r:id="rId201"/>
    <p:sldId id="909" r:id="rId202"/>
    <p:sldId id="910" r:id="rId203"/>
    <p:sldId id="911" r:id="rId204"/>
    <p:sldId id="912" r:id="rId205"/>
    <p:sldId id="913" r:id="rId206"/>
    <p:sldId id="914" r:id="rId207"/>
    <p:sldId id="915" r:id="rId208"/>
  </p:sldIdLst>
  <p:sldSz cx="9144000" cy="6858000" type="screen4x3"/>
  <p:notesSz cx="7010400" cy="9296400"/>
  <p:embeddedFontLst>
    <p:embeddedFont>
      <p:font typeface="Calibri" panose="020F0502020204030204" pitchFamily="34" charset="0"/>
      <p:regular r:id="rId211"/>
      <p:bold r:id="rId212"/>
      <p:italic r:id="rId213"/>
      <p:boldItalic r:id="rId214"/>
    </p:embeddedFont>
    <p:embeddedFont>
      <p:font typeface="Cambria Math" panose="02040503050406030204" pitchFamily="18" charset="0"/>
      <p:regular r:id="rId215"/>
    </p:embeddedFont>
    <p:embeddedFont>
      <p:font typeface="Constantia" panose="02030602050306030303" pitchFamily="18" charset="0"/>
      <p:regular r:id="rId216"/>
      <p:bold r:id="rId217"/>
      <p:italic r:id="rId218"/>
      <p:boldItalic r:id="rId219"/>
    </p:embeddedFont>
    <p:embeddedFont>
      <p:font typeface="Wingdings 2" panose="05020102010507070707" pitchFamily="18" charset="2"/>
      <p:regular r:id="rId2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63" d="100"/>
          <a:sy n="63" d="100"/>
        </p:scale>
        <p:origin x="1396"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6.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7.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8.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9.fntdata"/><Relationship Id="rId3" Type="http://schemas.openxmlformats.org/officeDocument/2006/relationships/slide" Target="slides/slide2.xml"/><Relationship Id="rId214" Type="http://schemas.openxmlformats.org/officeDocument/2006/relationships/font" Target="fonts/font4.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handoutMaster" Target="handoutMasters/handoutMaster1.xml"/><Relationship Id="rId215" Type="http://schemas.openxmlformats.org/officeDocument/2006/relationships/font" Target="fonts/font5.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2.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1/4/2022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1/4/2022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48</a:t>
            </a:fld>
            <a:endParaRPr lang="en-US"/>
          </a:p>
        </p:txBody>
      </p:sp>
    </p:spTree>
    <p:extLst>
      <p:ext uri="{BB962C8B-B14F-4D97-AF65-F5344CB8AC3E}">
        <p14:creationId xmlns:p14="http://schemas.microsoft.com/office/powerpoint/2010/main" val="209602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67</a:t>
            </a:fld>
            <a:endParaRPr lang="en-US"/>
          </a:p>
        </p:txBody>
      </p:sp>
    </p:spTree>
    <p:extLst>
      <p:ext uri="{BB962C8B-B14F-4D97-AF65-F5344CB8AC3E}">
        <p14:creationId xmlns:p14="http://schemas.microsoft.com/office/powerpoint/2010/main" val="39267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98</a:t>
            </a:fld>
            <a:endParaRPr lang="en-US"/>
          </a:p>
        </p:txBody>
      </p:sp>
    </p:spTree>
    <p:extLst>
      <p:ext uri="{BB962C8B-B14F-4D97-AF65-F5344CB8AC3E}">
        <p14:creationId xmlns:p14="http://schemas.microsoft.com/office/powerpoint/2010/main" val="285278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178</a:t>
            </a:fld>
            <a:endParaRPr lang="en-US"/>
          </a:p>
        </p:txBody>
      </p:sp>
    </p:spTree>
    <p:extLst>
      <p:ext uri="{BB962C8B-B14F-4D97-AF65-F5344CB8AC3E}">
        <p14:creationId xmlns:p14="http://schemas.microsoft.com/office/powerpoint/2010/main" val="215280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1/4/2022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1/4/2022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61.png"/><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6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Series(Sums)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F1E448-C8E7-4477-AC3F-4E21590B9B2C}"/>
              </a:ext>
            </a:extLst>
          </p:cNvPr>
          <p:cNvPicPr>
            <a:picLocks noGrp="1" noChangeAspect="1"/>
          </p:cNvPicPr>
          <p:nvPr>
            <p:ph idx="1"/>
          </p:nvPr>
        </p:nvPicPr>
        <p:blipFill>
          <a:blip r:embed="rId2"/>
          <a:stretch>
            <a:fillRect/>
          </a:stretch>
        </p:blipFill>
        <p:spPr>
          <a:xfrm>
            <a:off x="457200" y="1447800"/>
            <a:ext cx="8229600" cy="1828800"/>
          </a:xfrm>
        </p:spPr>
      </p:pic>
      <p:sp>
        <p:nvSpPr>
          <p:cNvPr id="4" name="Title 1">
            <a:extLst>
              <a:ext uri="{FF2B5EF4-FFF2-40B4-BE49-F238E27FC236}">
                <a16:creationId xmlns:a16="http://schemas.microsoft.com/office/drawing/2014/main" id="{996AD3DD-130A-443B-93D6-00AB75BF1F96}"/>
              </a:ext>
            </a:extLst>
          </p:cNvPr>
          <p:cNvSpPr>
            <a:spLocks noGrp="1"/>
          </p:cNvSpPr>
          <p:nvPr>
            <p:ph type="title"/>
          </p:nvPr>
        </p:nvSpPr>
        <p:spPr>
          <a:xfrm>
            <a:off x="381000" y="457200"/>
            <a:ext cx="8229600" cy="819150"/>
          </a:xfrm>
        </p:spPr>
        <p:txBody>
          <a:bodyPr>
            <a:normAutofit/>
          </a:bodyPr>
          <a:lstStyle/>
          <a:p>
            <a:r>
              <a:rPr lang="en-US" dirty="0"/>
              <a:t>Sequences </a:t>
            </a:r>
            <a:endParaRPr lang="en-PK" dirty="0"/>
          </a:p>
        </p:txBody>
      </p:sp>
      <p:pic>
        <p:nvPicPr>
          <p:cNvPr id="7" name="Picture 6">
            <a:extLst>
              <a:ext uri="{FF2B5EF4-FFF2-40B4-BE49-F238E27FC236}">
                <a16:creationId xmlns:a16="http://schemas.microsoft.com/office/drawing/2014/main" id="{6F42BFD4-0424-4799-A1E2-2FE58F741F23}"/>
              </a:ext>
            </a:extLst>
          </p:cNvPr>
          <p:cNvPicPr>
            <a:picLocks noChangeAspect="1"/>
          </p:cNvPicPr>
          <p:nvPr/>
        </p:nvPicPr>
        <p:blipFill>
          <a:blip r:embed="rId3"/>
          <a:stretch>
            <a:fillRect/>
          </a:stretch>
        </p:blipFill>
        <p:spPr>
          <a:xfrm>
            <a:off x="381000" y="3733801"/>
            <a:ext cx="8305800" cy="1676399"/>
          </a:xfrm>
          <a:prstGeom prst="rect">
            <a:avLst/>
          </a:prstGeom>
        </p:spPr>
      </p:pic>
    </p:spTree>
    <p:extLst>
      <p:ext uri="{BB962C8B-B14F-4D97-AF65-F5344CB8AC3E}">
        <p14:creationId xmlns:p14="http://schemas.microsoft.com/office/powerpoint/2010/main" val="26477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22938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22659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304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2876682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05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329186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1885323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4205749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720132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Hashing Functions</a:t>
            </a:r>
          </a:p>
        </p:txBody>
      </p:sp>
      <p:sp>
        <p:nvSpPr>
          <p:cNvPr id="3" name="Content Placeholder 2"/>
          <p:cNvSpPr>
            <a:spLocks noGrp="1"/>
          </p:cNvSpPr>
          <p:nvPr>
            <p:ph idx="1"/>
          </p:nvPr>
        </p:nvSpPr>
        <p:spPr>
          <a:xfrm>
            <a:off x="76200" y="1143000"/>
            <a:ext cx="8839200" cy="5410200"/>
          </a:xfrm>
        </p:spPr>
        <p:txBody>
          <a:bodyPr>
            <a:normAutofit fontScale="70000" lnSpcReduction="20000"/>
          </a:bodyPr>
          <a:lstStyle/>
          <a:p>
            <a:pPr algn="just">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lgn="just"/>
            <a:r>
              <a:rPr lang="en-US" sz="2600" dirty="0"/>
              <a:t>A common hashing function is  </a:t>
            </a:r>
            <a:r>
              <a:rPr lang="en-US" sz="2600" i="1" dirty="0"/>
              <a:t>h</a:t>
            </a:r>
            <a:r>
              <a:rPr lang="en-US" sz="2600" dirty="0"/>
              <a:t>(</a:t>
            </a:r>
            <a:r>
              <a:rPr lang="en-US" sz="2600" i="1" dirty="0"/>
              <a:t>k</a:t>
            </a:r>
            <a:r>
              <a:rPr lang="en-US" sz="2600" dirty="0"/>
              <a:t>) = </a:t>
            </a:r>
            <a:r>
              <a:rPr lang="en-US" sz="2600" i="1" dirty="0"/>
              <a:t>k</a:t>
            </a:r>
            <a:r>
              <a:rPr lang="en-US" sz="2600" dirty="0"/>
              <a:t> </a:t>
            </a:r>
            <a:r>
              <a:rPr lang="en-US" sz="2600" b="1" dirty="0"/>
              <a:t>mod</a:t>
            </a:r>
            <a:r>
              <a:rPr lang="en-US" sz="2600" dirty="0"/>
              <a:t> </a:t>
            </a:r>
            <a:r>
              <a:rPr lang="en-US" sz="2600" i="1" dirty="0"/>
              <a:t>m</a:t>
            </a:r>
            <a:r>
              <a:rPr lang="en-US" sz="2600" dirty="0"/>
              <a:t>, where </a:t>
            </a:r>
            <a:r>
              <a:rPr lang="en-US" sz="2600" i="1" dirty="0"/>
              <a:t>m </a:t>
            </a:r>
            <a:r>
              <a:rPr lang="en-US" sz="2600" dirty="0"/>
              <a:t>is the number of memory locations. </a:t>
            </a:r>
          </a:p>
          <a:p>
            <a:pPr lvl="1" algn="just"/>
            <a:r>
              <a:rPr lang="en-US" sz="2600" dirty="0"/>
              <a:t>Because this hashing function is onto, all memory locations are possible.</a:t>
            </a:r>
          </a:p>
          <a:p>
            <a:pPr algn="just">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lgn="just">
              <a:buNone/>
            </a:pPr>
            <a:r>
              <a:rPr lang="en-US" sz="2600" dirty="0"/>
              <a:t>h(</a:t>
            </a:r>
            <a:r>
              <a:rPr lang="en-US" sz="2600" dirty="0">
                <a:latin typeface="Cambria Math" pitchFamily="18" charset="0"/>
                <a:ea typeface="Cambria Math" pitchFamily="18" charset="0"/>
              </a:rPr>
              <a:t>064212848</a:t>
            </a:r>
            <a:r>
              <a:rPr lang="en-US" sz="2600" dirty="0"/>
              <a:t>) = </a:t>
            </a:r>
            <a:r>
              <a:rPr lang="en-US" sz="2600" dirty="0">
                <a:latin typeface="Cambria Math" pitchFamily="18" charset="0"/>
                <a:ea typeface="Cambria Math" pitchFamily="18" charset="0"/>
              </a:rPr>
              <a:t>064212848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a:t>
            </a:r>
          </a:p>
          <a:p>
            <a:pPr lvl="2" algn="just">
              <a:buNone/>
            </a:pPr>
            <a:r>
              <a:rPr lang="en-US" sz="2600" dirty="0"/>
              <a:t>h(</a:t>
            </a:r>
            <a:r>
              <a:rPr lang="en-US" sz="2600" dirty="0">
                <a:latin typeface="Cambria Math" pitchFamily="18" charset="0"/>
                <a:ea typeface="Cambria Math" pitchFamily="18" charset="0"/>
              </a:rPr>
              <a:t>037149212</a:t>
            </a:r>
            <a:r>
              <a:rPr lang="en-US" sz="2600" dirty="0"/>
              <a:t>) = </a:t>
            </a:r>
            <a:r>
              <a:rPr lang="en-US" sz="2600" dirty="0">
                <a:latin typeface="Cambria Math" pitchFamily="18" charset="0"/>
                <a:ea typeface="Cambria Math" pitchFamily="18" charset="0"/>
              </a:rPr>
              <a:t>037149212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65</a:t>
            </a:r>
          </a:p>
          <a:p>
            <a:pPr lvl="2" algn="just">
              <a:buNone/>
            </a:pPr>
            <a:r>
              <a:rPr lang="en-US" sz="2600" dirty="0"/>
              <a:t>h(</a:t>
            </a:r>
            <a:r>
              <a:rPr lang="en-US" sz="2600" dirty="0">
                <a:latin typeface="Cambria Math" pitchFamily="18" charset="0"/>
                <a:ea typeface="Cambria Math" pitchFamily="18" charset="0"/>
              </a:rPr>
              <a:t>107405723</a:t>
            </a:r>
            <a:r>
              <a:rPr lang="en-US" sz="2600" dirty="0"/>
              <a:t>) = </a:t>
            </a:r>
            <a:r>
              <a:rPr lang="en-US" sz="2600" dirty="0">
                <a:latin typeface="Cambria Math" pitchFamily="18" charset="0"/>
                <a:ea typeface="Cambria Math" pitchFamily="18" charset="0"/>
              </a:rPr>
              <a:t>107405723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 but since location 14 is already occupied, the record is assigned to  the next available position, which is 15.</a:t>
            </a:r>
          </a:p>
          <a:p>
            <a:pPr algn="just"/>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pPr algn="just"/>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lgn="just">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pPr algn="just"/>
            <a:r>
              <a:rPr lang="en-US" dirty="0">
                <a:latin typeface="Cambria Math"/>
                <a:ea typeface="Cambria Math"/>
              </a:rPr>
              <a:t> There are many other methods of handling with collisions. You may cover these in a  </a:t>
            </a:r>
          </a:p>
          <a:p>
            <a:pPr algn="just">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9334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en-PK" dirty="0"/>
          </a:p>
        </p:txBody>
      </p:sp>
      <p:pic>
        <p:nvPicPr>
          <p:cNvPr id="5" name="Content Placeholder 4">
            <a:extLst>
              <a:ext uri="{FF2B5EF4-FFF2-40B4-BE49-F238E27FC236}">
                <a16:creationId xmlns:a16="http://schemas.microsoft.com/office/drawing/2014/main" id="{7A15E17C-CED2-44CF-B14A-94169186DAAF}"/>
              </a:ext>
            </a:extLst>
          </p:cNvPr>
          <p:cNvPicPr>
            <a:picLocks noGrp="1" noChangeAspect="1"/>
          </p:cNvPicPr>
          <p:nvPr>
            <p:ph idx="1"/>
          </p:nvPr>
        </p:nvPicPr>
        <p:blipFill>
          <a:blip r:embed="rId2"/>
          <a:stretch>
            <a:fillRect/>
          </a:stretch>
        </p:blipFill>
        <p:spPr>
          <a:xfrm>
            <a:off x="457200" y="1447800"/>
            <a:ext cx="7848600" cy="1371600"/>
          </a:xfrm>
        </p:spPr>
      </p:pic>
      <p:pic>
        <p:nvPicPr>
          <p:cNvPr id="7" name="Picture 6">
            <a:extLst>
              <a:ext uri="{FF2B5EF4-FFF2-40B4-BE49-F238E27FC236}">
                <a16:creationId xmlns:a16="http://schemas.microsoft.com/office/drawing/2014/main" id="{1B960B40-8501-45A0-8A89-D76351D05080}"/>
              </a:ext>
            </a:extLst>
          </p:cNvPr>
          <p:cNvPicPr>
            <a:picLocks noChangeAspect="1"/>
          </p:cNvPicPr>
          <p:nvPr/>
        </p:nvPicPr>
        <p:blipFill>
          <a:blip r:embed="rId3"/>
          <a:stretch>
            <a:fillRect/>
          </a:stretch>
        </p:blipFill>
        <p:spPr>
          <a:xfrm>
            <a:off x="457200" y="3500202"/>
            <a:ext cx="7848600" cy="2519597"/>
          </a:xfrm>
          <a:prstGeom prst="rect">
            <a:avLst/>
          </a:prstGeom>
        </p:spPr>
      </p:pic>
    </p:spTree>
    <p:extLst>
      <p:ext uri="{BB962C8B-B14F-4D97-AF65-F5344CB8AC3E}">
        <p14:creationId xmlns:p14="http://schemas.microsoft.com/office/powerpoint/2010/main" val="14413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Pseudorandom Numbers</a:t>
            </a:r>
          </a:p>
        </p:txBody>
      </p:sp>
      <p:sp>
        <p:nvSpPr>
          <p:cNvPr id="3" name="Content Placeholder 2"/>
          <p:cNvSpPr>
            <a:spLocks noGrp="1"/>
          </p:cNvSpPr>
          <p:nvPr>
            <p:ph idx="1"/>
          </p:nvPr>
        </p:nvSpPr>
        <p:spPr>
          <a:xfrm>
            <a:off x="457200" y="1371600"/>
            <a:ext cx="8382000" cy="4953000"/>
          </a:xfrm>
        </p:spPr>
        <p:txBody>
          <a:bodyPr>
            <a:normAutofit fontScale="850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667000" y="4419600"/>
            <a:ext cx="3733800" cy="461665"/>
          </a:xfrm>
          <a:prstGeom prst="rect">
            <a:avLst/>
          </a:prstGeom>
          <a:noFill/>
        </p:spPr>
        <p:txBody>
          <a:bodyPr wrap="square" rtlCol="0">
            <a:spAutoFit/>
          </a:bodyPr>
          <a:lstStyle/>
          <a:p>
            <a:r>
              <a:rPr lang="en-US" sz="2400" i="1" dirty="0"/>
              <a:t>x</a:t>
            </a:r>
            <a:r>
              <a:rPr lang="en-US" sz="2400" i="1" baseline="-25000" dirty="0">
                <a:latin typeface="Cambria Math" pitchFamily="18" charset="0"/>
                <a:ea typeface="Cambria Math" pitchFamily="18" charset="0"/>
              </a:rPr>
              <a:t>n</a:t>
            </a:r>
            <a:r>
              <a:rPr lang="en-US" sz="2400" baseline="-25000" dirty="0">
                <a:latin typeface="Cambria Math" pitchFamily="18" charset="0"/>
                <a:ea typeface="Cambria Math" pitchFamily="18" charset="0"/>
              </a:rPr>
              <a:t>+1</a:t>
            </a:r>
            <a:r>
              <a:rPr lang="en-US" sz="2400" i="1" baseline="-25000" dirty="0">
                <a:latin typeface="Cambria Math" pitchFamily="18" charset="0"/>
                <a:ea typeface="Cambria Math" pitchFamily="18" charset="0"/>
              </a:rPr>
              <a:t>   </a:t>
            </a:r>
            <a:r>
              <a:rPr lang="en-US" sz="2400" dirty="0">
                <a:ea typeface="Cambria Math" pitchFamily="18" charset="0"/>
              </a:rPr>
              <a:t> = (</a:t>
            </a:r>
            <a:r>
              <a:rPr lang="en-US" sz="2400" i="1" dirty="0" err="1">
                <a:ea typeface="Cambria Math" pitchFamily="18" charset="0"/>
              </a:rPr>
              <a:t>ax</a:t>
            </a:r>
            <a:r>
              <a:rPr lang="en-US" sz="2400" i="1" baseline="-25000" dirty="0" err="1">
                <a:ea typeface="Cambria Math" pitchFamily="18" charset="0"/>
              </a:rPr>
              <a:t>n</a:t>
            </a:r>
            <a:r>
              <a:rPr lang="en-US" sz="2400" dirty="0">
                <a:ea typeface="Cambria Math" pitchFamily="18" charset="0"/>
              </a:rPr>
              <a:t> + </a:t>
            </a:r>
            <a:r>
              <a:rPr lang="en-US" sz="2400" i="1" dirty="0">
                <a:ea typeface="Cambria Math" pitchFamily="18" charset="0"/>
              </a:rPr>
              <a:t>c</a:t>
            </a:r>
            <a:r>
              <a:rPr lang="en-US" sz="2400" dirty="0">
                <a:ea typeface="Cambria Math" pitchFamily="18" charset="0"/>
              </a:rPr>
              <a:t>) </a:t>
            </a:r>
            <a:r>
              <a:rPr lang="en-US" sz="2400" b="1" dirty="0">
                <a:ea typeface="Cambria Math" pitchFamily="18" charset="0"/>
              </a:rPr>
              <a:t>mod</a:t>
            </a:r>
            <a:r>
              <a:rPr lang="en-US" sz="2400" dirty="0">
                <a:ea typeface="Cambria Math" pitchFamily="18" charset="0"/>
              </a:rPr>
              <a:t> </a:t>
            </a:r>
            <a:r>
              <a:rPr lang="en-US" sz="2400" i="1" dirty="0">
                <a:ea typeface="Cambria Math" pitchFamily="18" charset="0"/>
              </a:rPr>
              <a:t>m</a:t>
            </a:r>
            <a:r>
              <a:rPr lang="en-US" sz="2400" dirty="0">
                <a:ea typeface="Cambria Math" pitchFamily="18" charset="0"/>
              </a:rPr>
              <a:t>.</a:t>
            </a:r>
            <a:endParaRPr lang="en-US" sz="2400" dirty="0"/>
          </a:p>
        </p:txBody>
      </p:sp>
    </p:spTree>
    <p:extLst>
      <p:ext uri="{BB962C8B-B14F-4D97-AF65-F5344CB8AC3E}">
        <p14:creationId xmlns:p14="http://schemas.microsoft.com/office/powerpoint/2010/main" val="1271700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Pseudorandom Numbers</a:t>
            </a:r>
          </a:p>
        </p:txBody>
      </p:sp>
      <p:sp>
        <p:nvSpPr>
          <p:cNvPr id="3" name="Content Placeholder 2"/>
          <p:cNvSpPr>
            <a:spLocks noGrp="1"/>
          </p:cNvSpPr>
          <p:nvPr>
            <p:ph idx="1"/>
          </p:nvPr>
        </p:nvSpPr>
        <p:spPr>
          <a:xfrm>
            <a:off x="228600" y="1219200"/>
            <a:ext cx="8610600" cy="5105400"/>
          </a:xfrm>
        </p:spPr>
        <p:txBody>
          <a:bodyPr>
            <a:normAutofit fontScale="62500" lnSpcReduction="20000"/>
          </a:bodyPr>
          <a:lstStyle/>
          <a:p>
            <a:pPr algn="just"/>
            <a:r>
              <a:rPr lang="en-US" sz="2900" b="1" dirty="0"/>
              <a:t>Example</a:t>
            </a:r>
            <a:r>
              <a:rPr lang="en-US" sz="2900" dirty="0"/>
              <a:t>: Find the sequence of pseudorandom numbers generated by the linear </a:t>
            </a:r>
            <a:r>
              <a:rPr lang="en-US" sz="2900" dirty="0" err="1"/>
              <a:t>congruential</a:t>
            </a:r>
            <a:r>
              <a:rPr lang="en-US" sz="2900" dirty="0"/>
              <a:t> method with modulus </a:t>
            </a:r>
            <a:r>
              <a:rPr lang="en-US" sz="2900" i="1" dirty="0"/>
              <a:t>m</a:t>
            </a:r>
            <a:r>
              <a:rPr lang="en-US" sz="2900" dirty="0"/>
              <a:t> = </a:t>
            </a:r>
            <a:r>
              <a:rPr lang="en-US" sz="2900" dirty="0">
                <a:latin typeface="Cambria Math" pitchFamily="18" charset="0"/>
                <a:ea typeface="Cambria Math" pitchFamily="18" charset="0"/>
              </a:rPr>
              <a:t>9</a:t>
            </a:r>
            <a:r>
              <a:rPr lang="en-US" sz="2900" dirty="0"/>
              <a:t>, multiplier </a:t>
            </a:r>
            <a:r>
              <a:rPr lang="en-US" sz="2900" i="1" dirty="0"/>
              <a:t>a</a:t>
            </a:r>
            <a:r>
              <a:rPr lang="en-US" sz="2900" dirty="0"/>
              <a:t> = </a:t>
            </a:r>
            <a:r>
              <a:rPr lang="en-US" sz="2900" dirty="0">
                <a:latin typeface="Cambria Math" pitchFamily="18" charset="0"/>
                <a:ea typeface="Cambria Math" pitchFamily="18" charset="0"/>
              </a:rPr>
              <a:t>7</a:t>
            </a:r>
            <a:r>
              <a:rPr lang="en-US" sz="2900" dirty="0"/>
              <a:t>, increment </a:t>
            </a:r>
            <a:r>
              <a:rPr lang="en-US" sz="2900" i="1" dirty="0"/>
              <a:t>c</a:t>
            </a:r>
            <a:r>
              <a:rPr lang="en-US" sz="2900" dirty="0"/>
              <a:t> = </a:t>
            </a:r>
            <a:r>
              <a:rPr lang="en-US" sz="2900" dirty="0">
                <a:latin typeface="Cambria Math" pitchFamily="18" charset="0"/>
                <a:ea typeface="Cambria Math" pitchFamily="18" charset="0"/>
              </a:rPr>
              <a:t>4</a:t>
            </a:r>
            <a:r>
              <a:rPr lang="en-US" sz="2900" dirty="0"/>
              <a:t>, and          seed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algn="just"/>
            <a:r>
              <a:rPr lang="en-US" sz="2900" b="1" dirty="0"/>
              <a:t>Solution</a:t>
            </a:r>
            <a:r>
              <a:rPr lang="en-US" sz="2900" dirty="0"/>
              <a:t>: Compute the terms of the sequence by successively using the congruence </a:t>
            </a:r>
            <a:r>
              <a:rPr lang="en-US" sz="2900" dirty="0">
                <a:ea typeface="Cambria Math"/>
              </a:rPr>
              <a:t>     </a:t>
            </a:r>
            <a:r>
              <a:rPr lang="en-US" sz="2900" i="1" dirty="0"/>
              <a:t>x</a:t>
            </a:r>
            <a:r>
              <a:rPr lang="en-US" sz="2900" i="1" baseline="-25000" dirty="0">
                <a:latin typeface="Cambria Math" pitchFamily="18" charset="0"/>
                <a:ea typeface="Cambria Math" pitchFamily="18" charset="0"/>
              </a:rPr>
              <a:t>n</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 (</a:t>
            </a:r>
            <a:r>
              <a:rPr lang="en-US" sz="2900" dirty="0">
                <a:latin typeface="Cambria Math" pitchFamily="18" charset="0"/>
                <a:ea typeface="Cambria Math" pitchFamily="18" charset="0"/>
              </a:rPr>
              <a:t>7</a:t>
            </a:r>
            <a:r>
              <a:rPr lang="en-US" sz="2900" i="1" dirty="0">
                <a:ea typeface="Cambria Math" pitchFamily="18" charset="0"/>
              </a:rPr>
              <a:t>x</a:t>
            </a:r>
            <a:r>
              <a:rPr lang="en-US" sz="2900" i="1" baseline="-25000" dirty="0">
                <a:ea typeface="Cambria Math" pitchFamily="18" charset="0"/>
              </a:rPr>
              <a:t>n</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with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lvl="2" algn="just">
              <a:buNone/>
            </a:pPr>
            <a:r>
              <a:rPr lang="en-US" sz="2900" i="1" dirty="0"/>
              <a:t>x</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0</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∙3 + 4</a:t>
            </a:r>
            <a:r>
              <a:rPr lang="en-US" sz="2900" b="1" dirty="0">
                <a:ea typeface="Cambria Math" pitchFamily="18" charset="0"/>
              </a:rPr>
              <a:t> mod </a:t>
            </a:r>
            <a:r>
              <a:rPr lang="en-US" sz="2900" dirty="0">
                <a:latin typeface="Cambria Math" pitchFamily="18" charset="0"/>
                <a:ea typeface="Cambria Math" pitchFamily="18" charset="0"/>
              </a:rPr>
              <a:t>9 = 25 </a:t>
            </a:r>
            <a:r>
              <a:rPr lang="en-US" sz="2900" b="1" dirty="0">
                <a:ea typeface="Cambria Math" pitchFamily="18" charset="0"/>
              </a:rPr>
              <a:t>mod </a:t>
            </a:r>
            <a:r>
              <a:rPr lang="en-US" sz="2900" dirty="0">
                <a:latin typeface="Cambria Math" pitchFamily="18" charset="0"/>
                <a:ea typeface="Cambria Math" pitchFamily="18" charset="0"/>
              </a:rPr>
              <a:t>9 = 7</a:t>
            </a:r>
            <a:r>
              <a:rPr lang="en-US" sz="2900" dirty="0"/>
              <a:t>,</a:t>
            </a:r>
          </a:p>
          <a:p>
            <a:pPr lvl="2" algn="just">
              <a:buNone/>
            </a:pPr>
            <a:r>
              <a:rPr lang="en-US" sz="2900" i="1" dirty="0"/>
              <a:t>x</a:t>
            </a:r>
            <a:r>
              <a:rPr lang="en-US" sz="2900" baseline="-25000" dirty="0">
                <a:latin typeface="Cambria Math" pitchFamily="18" charset="0"/>
                <a:ea typeface="Cambria Math" pitchFamily="18" charset="0"/>
              </a:rPr>
              <a:t>2</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1</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∙7 + 4</a:t>
            </a:r>
            <a:r>
              <a:rPr lang="en-US" sz="2900" b="1" dirty="0">
                <a:ea typeface="Cambria Math" pitchFamily="18" charset="0"/>
              </a:rPr>
              <a:t> mod </a:t>
            </a:r>
            <a:r>
              <a:rPr lang="en-US" sz="2900" dirty="0">
                <a:latin typeface="Cambria Math" pitchFamily="18" charset="0"/>
                <a:ea typeface="Cambria Math" pitchFamily="18" charset="0"/>
              </a:rPr>
              <a:t>9 = 53 </a:t>
            </a:r>
            <a:r>
              <a:rPr lang="en-US" sz="2900" b="1" dirty="0">
                <a:ea typeface="Cambria Math" pitchFamily="18" charset="0"/>
              </a:rPr>
              <a:t>mod </a:t>
            </a:r>
            <a:r>
              <a:rPr lang="en-US" sz="2900" dirty="0">
                <a:latin typeface="Cambria Math" pitchFamily="18" charset="0"/>
                <a:ea typeface="Cambria Math" pitchFamily="18" charset="0"/>
              </a:rPr>
              <a:t>9 = 8</a:t>
            </a:r>
            <a:r>
              <a:rPr lang="en-US" sz="2900" dirty="0"/>
              <a:t>,</a:t>
            </a:r>
          </a:p>
          <a:p>
            <a:pPr lvl="2" algn="just">
              <a:buNone/>
            </a:pPr>
            <a:r>
              <a:rPr lang="en-US" sz="2900" i="1" dirty="0"/>
              <a:t>x</a:t>
            </a:r>
            <a:r>
              <a:rPr lang="en-US" sz="2900" baseline="-25000" dirty="0">
                <a:latin typeface="Cambria Math" pitchFamily="18" charset="0"/>
                <a:ea typeface="Cambria Math" pitchFamily="18" charset="0"/>
              </a:rPr>
              <a:t>3</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2</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∙8 + 4</a:t>
            </a:r>
            <a:r>
              <a:rPr lang="en-US" sz="2900" b="1" dirty="0">
                <a:ea typeface="Cambria Math" pitchFamily="18" charset="0"/>
              </a:rPr>
              <a:t> mod </a:t>
            </a:r>
            <a:r>
              <a:rPr lang="en-US" sz="2900" dirty="0">
                <a:latin typeface="Cambria Math" pitchFamily="18" charset="0"/>
                <a:ea typeface="Cambria Math" pitchFamily="18" charset="0"/>
              </a:rPr>
              <a:t>9 = 60 </a:t>
            </a:r>
            <a:r>
              <a:rPr lang="en-US" sz="2900" b="1" dirty="0">
                <a:ea typeface="Cambria Math" pitchFamily="18" charset="0"/>
              </a:rPr>
              <a:t>mod </a:t>
            </a:r>
            <a:r>
              <a:rPr lang="en-US" sz="2900" dirty="0">
                <a:latin typeface="Cambria Math" pitchFamily="18" charset="0"/>
                <a:ea typeface="Cambria Math" pitchFamily="18" charset="0"/>
              </a:rPr>
              <a:t>9 = 6</a:t>
            </a:r>
            <a:r>
              <a:rPr lang="en-US" sz="2900" dirty="0"/>
              <a:t>,</a:t>
            </a:r>
          </a:p>
          <a:p>
            <a:pPr lvl="2" algn="just">
              <a:buNone/>
            </a:pPr>
            <a:r>
              <a:rPr lang="en-US" sz="2900" i="1" dirty="0"/>
              <a:t>x</a:t>
            </a:r>
            <a:r>
              <a:rPr lang="en-US" sz="2900" baseline="-25000" dirty="0">
                <a:latin typeface="Cambria Math" pitchFamily="18" charset="0"/>
                <a:ea typeface="Cambria Math" pitchFamily="18" charset="0"/>
              </a:rPr>
              <a:t>4</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3</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∙6 + 4</a:t>
            </a:r>
            <a:r>
              <a:rPr lang="en-US" sz="2900" b="1" dirty="0">
                <a:ea typeface="Cambria Math" pitchFamily="18" charset="0"/>
              </a:rPr>
              <a:t> mod </a:t>
            </a:r>
            <a:r>
              <a:rPr lang="en-US" sz="2900" dirty="0">
                <a:latin typeface="Cambria Math" pitchFamily="18" charset="0"/>
                <a:ea typeface="Cambria Math" pitchFamily="18" charset="0"/>
              </a:rPr>
              <a:t>9 = 46 </a:t>
            </a:r>
            <a:r>
              <a:rPr lang="en-US" sz="2900" b="1" dirty="0">
                <a:ea typeface="Cambria Math" pitchFamily="18" charset="0"/>
              </a:rPr>
              <a:t>mod </a:t>
            </a:r>
            <a:r>
              <a:rPr lang="en-US" sz="2900" dirty="0">
                <a:latin typeface="Cambria Math" pitchFamily="18" charset="0"/>
                <a:ea typeface="Cambria Math" pitchFamily="18" charset="0"/>
              </a:rPr>
              <a:t>9 = 1</a:t>
            </a:r>
            <a:r>
              <a:rPr lang="en-US" sz="2900" dirty="0"/>
              <a:t>,</a:t>
            </a:r>
          </a:p>
          <a:p>
            <a:pPr lvl="2" algn="just">
              <a:buNone/>
            </a:pPr>
            <a:r>
              <a:rPr lang="en-US" sz="2900" i="1" dirty="0"/>
              <a:t>x</a:t>
            </a:r>
            <a:r>
              <a:rPr lang="en-US" sz="2900" baseline="-25000" dirty="0">
                <a:latin typeface="Cambria Math" pitchFamily="18" charset="0"/>
                <a:ea typeface="Cambria Math" pitchFamily="18" charset="0"/>
              </a:rPr>
              <a:t>5</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4</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∙1 + 4</a:t>
            </a:r>
            <a:r>
              <a:rPr lang="en-US" sz="2900" b="1" dirty="0">
                <a:ea typeface="Cambria Math" pitchFamily="18" charset="0"/>
              </a:rPr>
              <a:t> mod </a:t>
            </a:r>
            <a:r>
              <a:rPr lang="en-US" sz="2900" dirty="0">
                <a:latin typeface="Cambria Math" pitchFamily="18" charset="0"/>
                <a:ea typeface="Cambria Math" pitchFamily="18" charset="0"/>
              </a:rPr>
              <a:t>9 = 11 </a:t>
            </a:r>
            <a:r>
              <a:rPr lang="en-US" sz="2900" b="1" dirty="0">
                <a:ea typeface="Cambria Math" pitchFamily="18" charset="0"/>
              </a:rPr>
              <a:t>mod </a:t>
            </a:r>
            <a:r>
              <a:rPr lang="en-US" sz="2900" dirty="0">
                <a:latin typeface="Cambria Math" pitchFamily="18" charset="0"/>
                <a:ea typeface="Cambria Math" pitchFamily="18" charset="0"/>
              </a:rPr>
              <a:t>9 = 2</a:t>
            </a:r>
            <a:r>
              <a:rPr lang="en-US" sz="2900" dirty="0"/>
              <a:t>,</a:t>
            </a:r>
          </a:p>
          <a:p>
            <a:pPr lvl="2" algn="just">
              <a:buNone/>
            </a:pPr>
            <a:r>
              <a:rPr lang="en-US" sz="2900" i="1" dirty="0"/>
              <a:t>x</a:t>
            </a:r>
            <a:r>
              <a:rPr lang="en-US" sz="2900" baseline="-25000" dirty="0">
                <a:latin typeface="Cambria Math" pitchFamily="18" charset="0"/>
                <a:ea typeface="Cambria Math" pitchFamily="18" charset="0"/>
              </a:rPr>
              <a:t>6</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5</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∙2 + 4</a:t>
            </a:r>
            <a:r>
              <a:rPr lang="en-US" sz="2900" b="1" dirty="0">
                <a:ea typeface="Cambria Math" pitchFamily="18" charset="0"/>
              </a:rPr>
              <a:t> mod </a:t>
            </a:r>
            <a:r>
              <a:rPr lang="en-US" sz="2900" dirty="0">
                <a:latin typeface="Cambria Math" pitchFamily="18" charset="0"/>
                <a:ea typeface="Cambria Math" pitchFamily="18" charset="0"/>
              </a:rPr>
              <a:t>9 = 18 </a:t>
            </a:r>
            <a:r>
              <a:rPr lang="en-US" sz="2900" b="1" dirty="0">
                <a:ea typeface="Cambria Math" pitchFamily="18" charset="0"/>
              </a:rPr>
              <a:t>mod </a:t>
            </a:r>
            <a:r>
              <a:rPr lang="en-US" sz="2900" dirty="0">
                <a:latin typeface="Cambria Math" pitchFamily="18" charset="0"/>
                <a:ea typeface="Cambria Math" pitchFamily="18" charset="0"/>
              </a:rPr>
              <a:t>9 = 0</a:t>
            </a:r>
            <a:r>
              <a:rPr lang="en-US" sz="2900" dirty="0"/>
              <a:t>,</a:t>
            </a:r>
          </a:p>
          <a:p>
            <a:pPr lvl="2" algn="just">
              <a:buNone/>
            </a:pPr>
            <a:r>
              <a:rPr lang="en-US" sz="2900" i="1" dirty="0"/>
              <a:t>x</a:t>
            </a:r>
            <a:r>
              <a:rPr lang="en-US" sz="2900" baseline="-25000" dirty="0">
                <a:latin typeface="Cambria Math" pitchFamily="18" charset="0"/>
                <a:ea typeface="Cambria Math" pitchFamily="18" charset="0"/>
              </a:rPr>
              <a:t>7</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6</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∙0 + 4</a:t>
            </a:r>
            <a:r>
              <a:rPr lang="en-US" sz="2900" b="1" dirty="0">
                <a:ea typeface="Cambria Math" pitchFamily="18" charset="0"/>
              </a:rPr>
              <a:t> mod </a:t>
            </a:r>
            <a:r>
              <a:rPr lang="en-US" sz="2900" dirty="0">
                <a:latin typeface="Cambria Math" pitchFamily="18" charset="0"/>
                <a:ea typeface="Cambria Math" pitchFamily="18" charset="0"/>
              </a:rPr>
              <a:t>9 = 4 </a:t>
            </a:r>
            <a:r>
              <a:rPr lang="en-US" sz="2900" b="1" dirty="0">
                <a:ea typeface="Cambria Math" pitchFamily="18" charset="0"/>
              </a:rPr>
              <a:t>mod </a:t>
            </a:r>
            <a:r>
              <a:rPr lang="en-US" sz="2900" dirty="0">
                <a:latin typeface="Cambria Math" pitchFamily="18" charset="0"/>
                <a:ea typeface="Cambria Math" pitchFamily="18" charset="0"/>
              </a:rPr>
              <a:t>9 = 4</a:t>
            </a:r>
            <a:r>
              <a:rPr lang="en-US" sz="2900" dirty="0"/>
              <a:t>,</a:t>
            </a:r>
          </a:p>
          <a:p>
            <a:pPr lvl="2" algn="just">
              <a:buNone/>
            </a:pPr>
            <a:r>
              <a:rPr lang="en-US" sz="2900" i="1" dirty="0"/>
              <a:t>x</a:t>
            </a:r>
            <a:r>
              <a:rPr lang="en-US" sz="2900" baseline="-25000" dirty="0">
                <a:latin typeface="Cambria Math" pitchFamily="18" charset="0"/>
                <a:ea typeface="Cambria Math" pitchFamily="18" charset="0"/>
              </a:rPr>
              <a:t>8</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7</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∙4 + 4</a:t>
            </a:r>
            <a:r>
              <a:rPr lang="en-US" sz="2900" b="1" dirty="0">
                <a:ea typeface="Cambria Math" pitchFamily="18" charset="0"/>
              </a:rPr>
              <a:t> mod </a:t>
            </a:r>
            <a:r>
              <a:rPr lang="en-US" sz="2900" dirty="0">
                <a:latin typeface="Cambria Math" pitchFamily="18" charset="0"/>
                <a:ea typeface="Cambria Math" pitchFamily="18" charset="0"/>
              </a:rPr>
              <a:t>9 = 32 </a:t>
            </a:r>
            <a:r>
              <a:rPr lang="en-US" sz="2900" b="1" dirty="0">
                <a:ea typeface="Cambria Math" pitchFamily="18" charset="0"/>
              </a:rPr>
              <a:t>mod </a:t>
            </a:r>
            <a:r>
              <a:rPr lang="en-US" sz="2900" dirty="0">
                <a:latin typeface="Cambria Math" pitchFamily="18" charset="0"/>
                <a:ea typeface="Cambria Math" pitchFamily="18" charset="0"/>
              </a:rPr>
              <a:t>9 = 5</a:t>
            </a:r>
            <a:r>
              <a:rPr lang="en-US" sz="2900" dirty="0"/>
              <a:t>,</a:t>
            </a:r>
          </a:p>
          <a:p>
            <a:pPr lvl="2" algn="just">
              <a:buNone/>
            </a:pPr>
            <a:r>
              <a:rPr lang="en-US" sz="2900" i="1" dirty="0"/>
              <a:t>x</a:t>
            </a:r>
            <a:r>
              <a:rPr lang="en-US" sz="2900" baseline="-25000" dirty="0">
                <a:latin typeface="Cambria Math" pitchFamily="18" charset="0"/>
                <a:ea typeface="Cambria Math" pitchFamily="18" charset="0"/>
              </a:rPr>
              <a:t>9</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8</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∙5 + 4</a:t>
            </a:r>
            <a:r>
              <a:rPr lang="en-US" sz="2900" b="1" dirty="0">
                <a:ea typeface="Cambria Math" pitchFamily="18" charset="0"/>
              </a:rPr>
              <a:t> mod </a:t>
            </a:r>
            <a:r>
              <a:rPr lang="en-US" sz="2900" dirty="0">
                <a:latin typeface="Cambria Math" pitchFamily="18" charset="0"/>
                <a:ea typeface="Cambria Math" pitchFamily="18" charset="0"/>
              </a:rPr>
              <a:t>9 = 39 </a:t>
            </a:r>
            <a:r>
              <a:rPr lang="en-US" sz="2900" b="1" dirty="0">
                <a:ea typeface="Cambria Math" pitchFamily="18" charset="0"/>
              </a:rPr>
              <a:t>mod </a:t>
            </a:r>
            <a:r>
              <a:rPr lang="en-US" sz="2900" dirty="0">
                <a:latin typeface="Cambria Math" pitchFamily="18" charset="0"/>
                <a:ea typeface="Cambria Math" pitchFamily="18" charset="0"/>
              </a:rPr>
              <a:t>9 = 3</a:t>
            </a:r>
            <a:r>
              <a:rPr lang="en-US" sz="2900" dirty="0"/>
              <a:t>.</a:t>
            </a:r>
          </a:p>
          <a:p>
            <a:pPr lvl="1" algn="just">
              <a:buNone/>
            </a:pPr>
            <a:r>
              <a:rPr lang="en-US" sz="2900" dirty="0"/>
              <a:t>The sequence generated is </a:t>
            </a:r>
            <a:r>
              <a:rPr lang="en-US" sz="2900" dirty="0">
                <a:latin typeface="Cambria Math" pitchFamily="18" charset="0"/>
                <a:ea typeface="Cambria Math" pitchFamily="18" charset="0"/>
              </a:rPr>
              <a:t>3,7,8,6,1,2,0,4,5,3,7,8,6,1,2,0,4,5,3,…   </a:t>
            </a:r>
          </a:p>
          <a:p>
            <a:pPr lvl="1" algn="just">
              <a:buNone/>
            </a:pPr>
            <a:r>
              <a:rPr lang="en-US" sz="2900" dirty="0"/>
              <a:t>It repeats after generating </a:t>
            </a:r>
            <a:r>
              <a:rPr lang="en-US" sz="2900" dirty="0">
                <a:latin typeface="Cambria Math" pitchFamily="18" charset="0"/>
                <a:ea typeface="Cambria Math" pitchFamily="18" charset="0"/>
              </a:rPr>
              <a:t>9</a:t>
            </a:r>
            <a:r>
              <a:rPr lang="en-US" sz="2900" dirty="0"/>
              <a:t> terms.</a:t>
            </a:r>
          </a:p>
          <a:p>
            <a:pPr algn="just"/>
            <a:r>
              <a:rPr lang="en-US" sz="2900" dirty="0"/>
              <a:t>Commonly, computers use a linear </a:t>
            </a:r>
            <a:r>
              <a:rPr lang="en-US" sz="2900" dirty="0" err="1"/>
              <a:t>congruential</a:t>
            </a:r>
            <a:r>
              <a:rPr lang="en-US" sz="2900" dirty="0"/>
              <a:t> generator with increment </a:t>
            </a:r>
            <a:r>
              <a:rPr lang="en-US" sz="2900" i="1" dirty="0"/>
              <a:t>c</a:t>
            </a:r>
            <a:r>
              <a:rPr lang="en-US" sz="2900" dirty="0"/>
              <a:t> = </a:t>
            </a:r>
            <a:r>
              <a:rPr lang="en-US" sz="2900" dirty="0">
                <a:latin typeface="Cambria Math" pitchFamily="18" charset="0"/>
                <a:ea typeface="Cambria Math" pitchFamily="18" charset="0"/>
              </a:rPr>
              <a:t>0</a:t>
            </a:r>
            <a:r>
              <a:rPr lang="en-US" sz="2900" dirty="0"/>
              <a:t>. This is called a </a:t>
            </a:r>
            <a:r>
              <a:rPr lang="en-US" sz="2900" i="1" dirty="0"/>
              <a:t>pure multiplicative generator</a:t>
            </a:r>
            <a:r>
              <a:rPr lang="en-US" sz="2900" dirty="0"/>
              <a:t>. Such a generator with modulus </a:t>
            </a:r>
            <a:r>
              <a:rPr lang="en-US" sz="2900" dirty="0">
                <a:latin typeface="Cambria Math" pitchFamily="18" charset="0"/>
                <a:ea typeface="Cambria Math" pitchFamily="18" charset="0"/>
              </a:rPr>
              <a:t>2</a:t>
            </a:r>
            <a:r>
              <a:rPr lang="en-US" sz="2900" baseline="30000" dirty="0">
                <a:latin typeface="Cambria Math" pitchFamily="18" charset="0"/>
                <a:ea typeface="Cambria Math" pitchFamily="18" charset="0"/>
              </a:rPr>
              <a:t>31</a:t>
            </a:r>
            <a:r>
              <a:rPr lang="en-US" sz="2900" dirty="0"/>
              <a:t> </a:t>
            </a:r>
            <a:r>
              <a:rPr lang="en-US" sz="2900" dirty="0">
                <a:latin typeface="Cambria Math"/>
                <a:ea typeface="Cambria Math"/>
              </a:rPr>
              <a:t>− 1 </a:t>
            </a:r>
            <a:r>
              <a:rPr lang="en-US" sz="2900" dirty="0"/>
              <a:t>and multiplier  </a:t>
            </a:r>
            <a:r>
              <a:rPr lang="en-US" sz="2900" dirty="0">
                <a:latin typeface="Cambria Math" pitchFamily="18" charset="0"/>
                <a:ea typeface="Cambria Math" pitchFamily="18" charset="0"/>
              </a:rPr>
              <a:t>7</a:t>
            </a:r>
            <a:r>
              <a:rPr lang="en-US" sz="2900" baseline="30000" dirty="0">
                <a:latin typeface="Cambria Math" pitchFamily="18" charset="0"/>
                <a:ea typeface="Cambria Math" pitchFamily="18" charset="0"/>
              </a:rPr>
              <a:t>5</a:t>
            </a:r>
            <a:r>
              <a:rPr lang="en-US" sz="2900" dirty="0">
                <a:latin typeface="Cambria Math" pitchFamily="18" charset="0"/>
                <a:ea typeface="Cambria Math" pitchFamily="18" charset="0"/>
              </a:rPr>
              <a:t> = 16,807 generates 2</a:t>
            </a:r>
            <a:r>
              <a:rPr lang="en-US" sz="2900" baseline="30000" dirty="0">
                <a:latin typeface="Cambria Math" pitchFamily="18" charset="0"/>
                <a:ea typeface="Cambria Math" pitchFamily="18" charset="0"/>
              </a:rPr>
              <a:t>31 </a:t>
            </a:r>
            <a:r>
              <a:rPr lang="en-US" sz="2900" dirty="0">
                <a:latin typeface="Cambria Math"/>
                <a:ea typeface="Cambria Math"/>
              </a:rPr>
              <a:t>− 2 </a:t>
            </a:r>
            <a:r>
              <a:rPr lang="en-US" sz="2900" dirty="0"/>
              <a:t>numbers before  repeating. </a:t>
            </a:r>
            <a:endParaRPr lang="en-US" sz="2900"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74528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a:t>Check Digits:  UPCs</a:t>
            </a:r>
          </a:p>
        </p:txBody>
      </p:sp>
      <p:sp>
        <p:nvSpPr>
          <p:cNvPr id="3" name="Content Placeholder 2"/>
          <p:cNvSpPr>
            <a:spLocks noGrp="1"/>
          </p:cNvSpPr>
          <p:nvPr>
            <p:ph idx="1"/>
          </p:nvPr>
        </p:nvSpPr>
        <p:spPr>
          <a:xfrm>
            <a:off x="304800" y="1143000"/>
            <a:ext cx="8686800" cy="5410200"/>
          </a:xfrm>
        </p:spPr>
        <p:txBody>
          <a:bodyPr>
            <a:normAutofit fontScale="77500" lnSpcReduction="20000"/>
          </a:bodyPr>
          <a:lstStyle/>
          <a:p>
            <a:pPr algn="just"/>
            <a:r>
              <a:rPr lang="en-US" sz="2300" dirty="0"/>
              <a:t>A common method of detecting errors in strings of digits is to add an extra digit at the end, which is evaluated using a function. If the final digit is  not correct, then the string is assumed not to be correct.</a:t>
            </a:r>
          </a:p>
          <a:p>
            <a:pPr algn="just">
              <a:buNone/>
            </a:pPr>
            <a:r>
              <a:rPr lang="en-US" sz="2300" b="1" dirty="0"/>
              <a:t>   Example</a:t>
            </a:r>
            <a:r>
              <a:rPr lang="en-US" sz="2300" dirty="0"/>
              <a:t>: Retail products are identified by their </a:t>
            </a:r>
            <a:r>
              <a:rPr lang="en-US" sz="2300" i="1" dirty="0"/>
              <a:t>Universal Product Codes </a:t>
            </a:r>
            <a:r>
              <a:rPr lang="en-US" sz="2300" dirty="0"/>
              <a:t>(</a:t>
            </a:r>
            <a:r>
              <a:rPr lang="en-US" sz="2300" i="1" dirty="0"/>
              <a:t>UPC</a:t>
            </a:r>
            <a:r>
              <a:rPr lang="en-US" sz="2300" dirty="0"/>
              <a:t>s). Usually these have </a:t>
            </a:r>
            <a:r>
              <a:rPr lang="en-US" sz="2300" dirty="0">
                <a:latin typeface="Cambria Math" pitchFamily="18" charset="0"/>
                <a:ea typeface="Cambria Math" pitchFamily="18" charset="0"/>
              </a:rPr>
              <a:t>12</a:t>
            </a:r>
            <a:r>
              <a:rPr lang="en-US" sz="2300" dirty="0"/>
              <a:t> decimal digits, the last one being the check digit. The check digit is determined by the congruence:</a:t>
            </a:r>
          </a:p>
          <a:p>
            <a:pPr marL="822960" lvl="4" indent="-274320" algn="just">
              <a:buSzPct val="95000"/>
              <a:buNone/>
            </a:pPr>
            <a:r>
              <a:rPr lang="en-US" sz="2300" dirty="0">
                <a:latin typeface="Cambria Math" pitchFamily="18" charset="0"/>
                <a:ea typeface="Cambria Math" pitchFamily="18" charset="0"/>
              </a:rPr>
              <a:t>   3</a:t>
            </a:r>
            <a:r>
              <a:rPr lang="en-US" sz="2300" i="1" dirty="0"/>
              <a:t>x</a:t>
            </a:r>
            <a:r>
              <a:rPr lang="en-US" sz="2300" baseline="-250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2</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3</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4</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5</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6</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7</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8</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9</a:t>
            </a:r>
            <a:r>
              <a:rPr lang="en-US" sz="2300" dirty="0">
                <a:ea typeface="Cambria Math" pitchFamily="18" charset="0"/>
              </a:rPr>
              <a:t> + </a:t>
            </a:r>
            <a:r>
              <a:rPr lang="en-US" sz="2300" i="1" dirty="0"/>
              <a:t>x</a:t>
            </a:r>
            <a:r>
              <a:rPr lang="en-US" sz="2300" baseline="-25000" dirty="0">
                <a:latin typeface="Cambria Math" pitchFamily="18" charset="0"/>
                <a:ea typeface="Cambria Math" pitchFamily="18" charset="0"/>
              </a:rPr>
              <a:t>10</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11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a:t>
            </a:r>
          </a:p>
          <a:p>
            <a:pPr marL="731520" lvl="3" indent="-457200" algn="just">
              <a:buSzPct val="95000"/>
              <a:buFont typeface="+mj-lt"/>
              <a:buAutoNum type="alphaLcPeriod"/>
            </a:pPr>
            <a:r>
              <a:rPr lang="en-US" sz="2300" dirty="0">
                <a:latin typeface="Cambria Math" pitchFamily="18" charset="0"/>
                <a:ea typeface="Cambria Math" pitchFamily="18" charset="0"/>
              </a:rPr>
              <a:t>Suppose that the first 11 digits of the UPC are 79357343104. What is the check digit?</a:t>
            </a:r>
          </a:p>
          <a:p>
            <a:pPr marL="731520" lvl="3" indent="-457200" algn="just">
              <a:buSzPct val="95000"/>
              <a:buFont typeface="+mj-lt"/>
              <a:buAutoNum type="alphaLcPeriod"/>
            </a:pPr>
            <a:r>
              <a:rPr lang="en-US" sz="2300" dirty="0">
                <a:latin typeface="Cambria Math" pitchFamily="18" charset="0"/>
                <a:ea typeface="Cambria Math" pitchFamily="18" charset="0"/>
              </a:rPr>
              <a:t>Is 041331021641 a valid UPC?</a:t>
            </a:r>
          </a:p>
          <a:p>
            <a:pPr marL="457200" lvl="2" indent="-457200" algn="just">
              <a:buSzPct val="95000"/>
              <a:buNone/>
            </a:pPr>
            <a:r>
              <a:rPr lang="en-US" sz="2300" b="1" dirty="0">
                <a:latin typeface="Cambria Math" pitchFamily="18" charset="0"/>
                <a:ea typeface="Cambria Math" pitchFamily="18" charset="0"/>
              </a:rPr>
              <a:t>       Solution</a:t>
            </a:r>
            <a:r>
              <a:rPr lang="en-US" sz="2300" dirty="0">
                <a:latin typeface="Cambria Math" pitchFamily="18" charset="0"/>
                <a:ea typeface="Cambria Math" pitchFamily="18" charset="0"/>
              </a:rPr>
              <a:t>: </a:t>
            </a:r>
          </a:p>
          <a:p>
            <a:pPr marL="731520" lvl="3" indent="-457200" algn="just">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lgn="just">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176703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15577"/>
          </a:xfrm>
        </p:spPr>
        <p:txBody>
          <a:bodyPr>
            <a:normAutofit fontScale="90000"/>
          </a:bodyPr>
          <a:lstStyle/>
          <a:p>
            <a:r>
              <a:rPr lang="en-US" dirty="0"/>
              <a:t>Check </a:t>
            </a:r>
            <a:r>
              <a:rPr lang="en-US" dirty="0" err="1"/>
              <a:t>Digits:ISBNs</a:t>
            </a:r>
            <a:endParaRPr lang="en-US" dirty="0"/>
          </a:p>
        </p:txBody>
      </p:sp>
      <p:sp>
        <p:nvSpPr>
          <p:cNvPr id="3" name="Content Placeholder 2"/>
          <p:cNvSpPr>
            <a:spLocks noGrp="1"/>
          </p:cNvSpPr>
          <p:nvPr>
            <p:ph idx="1"/>
          </p:nvPr>
        </p:nvSpPr>
        <p:spPr>
          <a:xfrm>
            <a:off x="228600" y="1371600"/>
            <a:ext cx="8763000" cy="5257800"/>
          </a:xfrm>
        </p:spPr>
        <p:txBody>
          <a:bodyPr>
            <a:normAutofit fontScale="32500" lnSpcReduction="20000"/>
          </a:bodyPr>
          <a:lstStyle/>
          <a:p>
            <a:pPr>
              <a:buNone/>
            </a:pPr>
            <a:r>
              <a:rPr lang="en-US" b="1" dirty="0"/>
              <a:t>         </a:t>
            </a:r>
            <a:r>
              <a:rPr lang="en-US" sz="4900" b="1" dirty="0"/>
              <a:t>B</a:t>
            </a:r>
            <a:r>
              <a:rPr lang="en-US" sz="4900" dirty="0"/>
              <a:t>ooks are identified  by an </a:t>
            </a:r>
            <a:r>
              <a:rPr lang="en-US" sz="4900" i="1" dirty="0"/>
              <a:t>International Standard Book Number </a:t>
            </a:r>
            <a:r>
              <a:rPr lang="en-US" sz="4900" dirty="0"/>
              <a:t>(ISBN-</a:t>
            </a:r>
            <a:r>
              <a:rPr lang="en-US" sz="4900" dirty="0">
                <a:latin typeface="Cambria Math" pitchFamily="18" charset="0"/>
                <a:ea typeface="Cambria Math" pitchFamily="18" charset="0"/>
              </a:rPr>
              <a:t>10</a:t>
            </a:r>
            <a:r>
              <a:rPr lang="en-US" sz="4900" dirty="0"/>
              <a:t>), a </a:t>
            </a:r>
            <a:r>
              <a:rPr lang="en-US" sz="4900" dirty="0">
                <a:latin typeface="Cambria Math" pitchFamily="18" charset="0"/>
                <a:ea typeface="Cambria Math" pitchFamily="18" charset="0"/>
              </a:rPr>
              <a:t>10</a:t>
            </a:r>
            <a:r>
              <a:rPr lang="en-US" sz="4900" dirty="0"/>
              <a:t> digit code. The first 9 digits identify the language, the publisher, and the book. The tenth digit is a check digit, which is determined by the following congruence </a:t>
            </a:r>
          </a:p>
          <a:p>
            <a:pPr>
              <a:buNone/>
            </a:pPr>
            <a:endParaRPr lang="en-US" sz="4900" dirty="0"/>
          </a:p>
          <a:p>
            <a:pPr>
              <a:buNone/>
            </a:pPr>
            <a:r>
              <a:rPr lang="en-US" sz="4900" dirty="0"/>
              <a:t>                                                     </a:t>
            </a:r>
          </a:p>
          <a:p>
            <a:pPr>
              <a:buNone/>
            </a:pPr>
            <a:endParaRPr lang="en-US" sz="4900" dirty="0"/>
          </a:p>
          <a:p>
            <a:pPr>
              <a:buNone/>
            </a:pPr>
            <a:r>
              <a:rPr lang="en-US" sz="4900" dirty="0"/>
              <a:t>       The validity of an ISBN-10 number can be evaluated with the equivalent </a:t>
            </a:r>
          </a:p>
          <a:p>
            <a:pPr>
              <a:buNone/>
            </a:pPr>
            <a:endParaRPr lang="en-US" sz="4900" dirty="0"/>
          </a:p>
          <a:p>
            <a:pPr marL="1108710" lvl="1" indent="-742950">
              <a:buFont typeface="+mj-lt"/>
              <a:buAutoNum type="alphaLcPeriod"/>
            </a:pPr>
            <a:r>
              <a:rPr lang="en-US" sz="49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4900" dirty="0">
                <a:latin typeface="Cambria Math" pitchFamily="18" charset="0"/>
                <a:ea typeface="Cambria Math" pitchFamily="18" charset="0"/>
              </a:rPr>
              <a:t>Is 084930149X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buNone/>
            </a:pPr>
            <a:r>
              <a:rPr lang="en-US" sz="4900" b="1" dirty="0">
                <a:latin typeface="Cambria Math" pitchFamily="18" charset="0"/>
                <a:ea typeface="Cambria Math" pitchFamily="18" charset="0"/>
              </a:rPr>
              <a:t>       </a:t>
            </a:r>
            <a:r>
              <a:rPr lang="en-US" sz="4900" b="1" dirty="0">
                <a:ea typeface="Cambria Math" pitchFamily="18" charset="0"/>
              </a:rPr>
              <a:t>Solution</a:t>
            </a:r>
            <a:r>
              <a:rPr lang="en-US" sz="4900" dirty="0">
                <a:ea typeface="Cambria Math" pitchFamily="18" charset="0"/>
              </a:rPr>
              <a:t>: </a:t>
            </a:r>
          </a:p>
          <a:p>
            <a:pPr marL="788670" lvl="3" indent="-514350">
              <a:buClr>
                <a:schemeClr val="accent1"/>
              </a:buClr>
              <a:buSzPct val="95000"/>
              <a:buNone/>
            </a:pPr>
            <a:r>
              <a:rPr lang="en-US" sz="4900" i="1" dirty="0"/>
              <a:t>   </a:t>
            </a:r>
            <a:r>
              <a:rPr lang="en-US" sz="4900" dirty="0">
                <a:solidFill>
                  <a:schemeClr val="tx2"/>
                </a:solidFill>
              </a:rPr>
              <a:t>a</a:t>
            </a: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a:t>
            </a:r>
            <a:r>
              <a:rPr lang="en-US" sz="4900" dirty="0">
                <a:latin typeface="Cambria Math" pitchFamily="18" charset="0"/>
                <a:ea typeface="Cambria Math" pitchFamily="18" charset="0"/>
              </a:rPr>
              <a:t>1</a:t>
            </a:r>
            <a:r>
              <a:rPr lang="en-US" sz="4900" dirty="0">
                <a:latin typeface="Cambria Math"/>
                <a:ea typeface="Cambria Math"/>
              </a:rPr>
              <a:t>∙0 +</a:t>
            </a:r>
            <a:r>
              <a:rPr lang="en-US" sz="4900" dirty="0">
                <a:latin typeface="Cambria Math" pitchFamily="18" charset="0"/>
                <a:ea typeface="Cambria Math" pitchFamily="18" charset="0"/>
              </a:rPr>
              <a:t> 2</a:t>
            </a:r>
            <a:r>
              <a:rPr lang="en-US" sz="4900" dirty="0">
                <a:latin typeface="Cambria Math"/>
                <a:ea typeface="Cambria Math"/>
              </a:rPr>
              <a:t>∙0 + </a:t>
            </a:r>
            <a:r>
              <a:rPr lang="en-US" sz="4900" dirty="0">
                <a:latin typeface="Cambria Math" pitchFamily="18" charset="0"/>
                <a:ea typeface="Cambria Math" pitchFamily="18" charset="0"/>
              </a:rPr>
              <a:t>3</a:t>
            </a:r>
            <a:r>
              <a:rPr lang="en-US" sz="4900" dirty="0">
                <a:latin typeface="Cambria Math"/>
                <a:ea typeface="Cambria Math"/>
              </a:rPr>
              <a:t>∙7 +  </a:t>
            </a:r>
            <a:r>
              <a:rPr lang="en-US" sz="4900" dirty="0">
                <a:latin typeface="Cambria Math" pitchFamily="18" charset="0"/>
                <a:ea typeface="Cambria Math" pitchFamily="18" charset="0"/>
              </a:rPr>
              <a:t>4</a:t>
            </a:r>
            <a:r>
              <a:rPr lang="en-US" sz="4900" dirty="0">
                <a:latin typeface="Cambria Math"/>
                <a:ea typeface="Cambria Math"/>
              </a:rPr>
              <a:t>∙2 + </a:t>
            </a:r>
            <a:r>
              <a:rPr lang="en-US" sz="4900" dirty="0">
                <a:latin typeface="Cambria Math" pitchFamily="18" charset="0"/>
                <a:ea typeface="Cambria Math" pitchFamily="18" charset="0"/>
              </a:rPr>
              <a:t> 5</a:t>
            </a:r>
            <a:r>
              <a:rPr lang="en-US" sz="4900" dirty="0">
                <a:latin typeface="Cambria Math"/>
                <a:ea typeface="Cambria Math"/>
              </a:rPr>
              <a:t>∙8 + </a:t>
            </a:r>
            <a:r>
              <a:rPr lang="en-US" sz="4900" dirty="0">
                <a:latin typeface="Cambria Math" pitchFamily="18" charset="0"/>
                <a:ea typeface="Cambria Math" pitchFamily="18" charset="0"/>
              </a:rPr>
              <a:t> 6</a:t>
            </a:r>
            <a:r>
              <a:rPr lang="en-US" sz="4900" dirty="0">
                <a:latin typeface="Cambria Math"/>
                <a:ea typeface="Cambria Math"/>
              </a:rPr>
              <a:t>∙8 + </a:t>
            </a:r>
            <a:r>
              <a:rPr lang="en-US" sz="4900" dirty="0">
                <a:latin typeface="Cambria Math" pitchFamily="18" charset="0"/>
                <a:ea typeface="Cambria Math" pitchFamily="18" charset="0"/>
              </a:rPr>
              <a:t>7</a:t>
            </a:r>
            <a:r>
              <a:rPr lang="en-US" sz="4900" dirty="0">
                <a:latin typeface="Cambria Math"/>
                <a:ea typeface="Cambria Math"/>
              </a:rPr>
              <a:t>∙ 0 + </a:t>
            </a:r>
            <a:r>
              <a:rPr lang="en-US" sz="4900" dirty="0">
                <a:latin typeface="Cambria Math" pitchFamily="18" charset="0"/>
                <a:ea typeface="Cambria Math" pitchFamily="18" charset="0"/>
              </a:rPr>
              <a:t>8</a:t>
            </a:r>
            <a:r>
              <a:rPr lang="en-US" sz="4900" dirty="0">
                <a:latin typeface="Cambria Math"/>
                <a:ea typeface="Cambria Math"/>
              </a:rPr>
              <a:t>∙0 + </a:t>
            </a:r>
            <a:r>
              <a:rPr lang="en-US" sz="4900" dirty="0">
                <a:latin typeface="Cambria Math" pitchFamily="18" charset="0"/>
                <a:ea typeface="Cambria Math" pitchFamily="18" charset="0"/>
              </a:rPr>
              <a:t>9</a:t>
            </a:r>
            <a:r>
              <a:rPr lang="en-US" sz="4900" dirty="0">
                <a:latin typeface="Cambria Math"/>
                <a:ea typeface="Cambria Math"/>
              </a:rPr>
              <a:t>∙8</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a:t>
            </a:r>
          </a:p>
          <a:p>
            <a:pPr marL="731520" lvl="3" indent="-457200">
              <a:buSzPct val="95000"/>
              <a:buNone/>
            </a:pPr>
            <a:r>
              <a:rPr lang="en-US" sz="4900" dirty="0">
                <a:latin typeface="Cambria Math" pitchFamily="18" charset="0"/>
                <a:ea typeface="Cambria Math" pitchFamily="18" charset="0"/>
              </a:rPr>
              <a:t>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0 +</a:t>
            </a:r>
            <a:r>
              <a:rPr lang="en-US" sz="4900" dirty="0">
                <a:latin typeface="Cambria Math" pitchFamily="18" charset="0"/>
                <a:ea typeface="Cambria Math" pitchFamily="18" charset="0"/>
              </a:rPr>
              <a:t> 0</a:t>
            </a:r>
            <a:r>
              <a:rPr lang="en-US" sz="4900" dirty="0">
                <a:latin typeface="Cambria Math"/>
                <a:ea typeface="Cambria Math"/>
              </a:rPr>
              <a:t> + </a:t>
            </a:r>
            <a:r>
              <a:rPr lang="en-US" sz="4900" dirty="0">
                <a:latin typeface="Cambria Math" pitchFamily="18" charset="0"/>
                <a:ea typeface="Cambria Math" pitchFamily="18" charset="0"/>
              </a:rPr>
              <a:t>21</a:t>
            </a:r>
            <a:r>
              <a:rPr lang="en-US" sz="4900" dirty="0">
                <a:latin typeface="Cambria Math"/>
                <a:ea typeface="Cambria Math"/>
              </a:rPr>
              <a:t> +  </a:t>
            </a:r>
            <a:r>
              <a:rPr lang="en-US" sz="4900" dirty="0">
                <a:latin typeface="Cambria Math" pitchFamily="18" charset="0"/>
                <a:ea typeface="Cambria Math" pitchFamily="18" charset="0"/>
              </a:rPr>
              <a:t>8</a:t>
            </a:r>
            <a:r>
              <a:rPr lang="en-US" sz="4900" dirty="0">
                <a:latin typeface="Cambria Math"/>
                <a:ea typeface="Cambria Math"/>
              </a:rPr>
              <a:t> + </a:t>
            </a:r>
            <a:r>
              <a:rPr lang="en-US" sz="4900" dirty="0">
                <a:latin typeface="Cambria Math" pitchFamily="18" charset="0"/>
                <a:ea typeface="Cambria Math" pitchFamily="18" charset="0"/>
              </a:rPr>
              <a:t> 40</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48 +  0 + 0 + </a:t>
            </a:r>
            <a:r>
              <a:rPr lang="en-US" sz="4900" dirty="0">
                <a:latin typeface="Cambria Math" pitchFamily="18" charset="0"/>
                <a:ea typeface="Cambria Math" pitchFamily="18" charset="0"/>
              </a:rPr>
              <a:t>72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189 ≡  2</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Hence,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2.</a:t>
            </a:r>
            <a:endParaRPr lang="en-US" sz="4900" dirty="0">
              <a:latin typeface="Cambria Math" pitchFamily="18" charset="0"/>
              <a:ea typeface="Cambria Math" pitchFamily="18" charset="0"/>
            </a:endParaRPr>
          </a:p>
          <a:p>
            <a:pPr marL="788670" lvl="3" indent="-514350">
              <a:buClr>
                <a:schemeClr val="tx2"/>
              </a:buClr>
              <a:buSzPct val="95000"/>
              <a:buNone/>
            </a:pPr>
            <a:r>
              <a:rPr lang="en-US" sz="4900" dirty="0">
                <a:solidFill>
                  <a:schemeClr val="accent1"/>
                </a:solidFill>
                <a:latin typeface="Cambria Math"/>
                <a:ea typeface="Cambria Math"/>
              </a:rPr>
              <a:t>   b.          </a:t>
            </a:r>
            <a:r>
              <a:rPr lang="en-US" sz="4900" dirty="0">
                <a:latin typeface="Cambria Math"/>
                <a:ea typeface="Cambria Math"/>
              </a:rPr>
              <a:t>1∙0 +</a:t>
            </a:r>
            <a:r>
              <a:rPr lang="en-US" sz="4900" dirty="0">
                <a:latin typeface="Cambria Math" pitchFamily="18" charset="0"/>
                <a:ea typeface="Cambria Math" pitchFamily="18" charset="0"/>
              </a:rPr>
              <a:t> 2</a:t>
            </a:r>
            <a:r>
              <a:rPr lang="en-US" sz="4900" dirty="0">
                <a:latin typeface="Cambria Math"/>
                <a:ea typeface="Cambria Math"/>
              </a:rPr>
              <a:t>∙8 + </a:t>
            </a:r>
            <a:r>
              <a:rPr lang="en-US" sz="4900" dirty="0">
                <a:latin typeface="Cambria Math" pitchFamily="18" charset="0"/>
                <a:ea typeface="Cambria Math" pitchFamily="18" charset="0"/>
              </a:rPr>
              <a:t>3</a:t>
            </a:r>
            <a:r>
              <a:rPr lang="en-US" sz="4900" dirty="0">
                <a:latin typeface="Cambria Math"/>
                <a:ea typeface="Cambria Math"/>
              </a:rPr>
              <a:t>∙4 +  </a:t>
            </a:r>
            <a:r>
              <a:rPr lang="en-US" sz="4900" dirty="0">
                <a:latin typeface="Cambria Math" pitchFamily="18" charset="0"/>
                <a:ea typeface="Cambria Math" pitchFamily="18" charset="0"/>
              </a:rPr>
              <a:t>4</a:t>
            </a:r>
            <a:r>
              <a:rPr lang="en-US" sz="4900" dirty="0">
                <a:latin typeface="Cambria Math"/>
                <a:ea typeface="Cambria Math"/>
              </a:rPr>
              <a:t>∙9 + </a:t>
            </a:r>
            <a:r>
              <a:rPr lang="en-US" sz="4900" dirty="0">
                <a:latin typeface="Cambria Math" pitchFamily="18" charset="0"/>
                <a:ea typeface="Cambria Math" pitchFamily="18" charset="0"/>
              </a:rPr>
              <a:t> 5</a:t>
            </a:r>
            <a:r>
              <a:rPr lang="en-US" sz="4900" dirty="0">
                <a:latin typeface="Cambria Math"/>
                <a:ea typeface="Cambria Math"/>
              </a:rPr>
              <a:t>∙3 + </a:t>
            </a:r>
            <a:r>
              <a:rPr lang="en-US" sz="4900" dirty="0">
                <a:latin typeface="Cambria Math" pitchFamily="18" charset="0"/>
                <a:ea typeface="Cambria Math" pitchFamily="18" charset="0"/>
              </a:rPr>
              <a:t> 6</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1 + </a:t>
            </a:r>
            <a:r>
              <a:rPr lang="en-US" sz="4900" dirty="0">
                <a:latin typeface="Cambria Math" pitchFamily="18" charset="0"/>
                <a:ea typeface="Cambria Math" pitchFamily="18" charset="0"/>
              </a:rPr>
              <a:t>8</a:t>
            </a:r>
            <a:r>
              <a:rPr lang="en-US" sz="4900" dirty="0">
                <a:latin typeface="Cambria Math"/>
                <a:ea typeface="Cambria Math"/>
              </a:rPr>
              <a:t>∙4 + </a:t>
            </a:r>
            <a:r>
              <a:rPr lang="en-US" sz="4900" dirty="0">
                <a:latin typeface="Cambria Math" pitchFamily="18" charset="0"/>
                <a:ea typeface="Cambria Math" pitchFamily="18" charset="0"/>
              </a:rPr>
              <a:t>9</a:t>
            </a:r>
            <a:r>
              <a:rPr lang="en-US" sz="4900" dirty="0">
                <a:latin typeface="Cambria Math"/>
                <a:ea typeface="Cambria Math"/>
              </a:rPr>
              <a:t>∙9 +</a:t>
            </a:r>
            <a:r>
              <a:rPr lang="en-US" sz="4900" dirty="0">
                <a:latin typeface="Cambria Math" pitchFamily="18" charset="0"/>
                <a:ea typeface="Cambria Math" pitchFamily="18" charset="0"/>
              </a:rPr>
              <a:t> 10</a:t>
            </a:r>
            <a:r>
              <a:rPr lang="en-US" sz="4900" dirty="0">
                <a:latin typeface="Cambria Math"/>
                <a:ea typeface="Cambria Math"/>
              </a:rPr>
              <a:t>∙10 </a:t>
            </a:r>
            <a:r>
              <a:rPr lang="en-US" sz="4900" dirty="0">
                <a:latin typeface="Cambria Math" pitchFamily="18" charset="0"/>
                <a:ea typeface="Cambria Math" pitchFamily="18" charset="0"/>
              </a:rPr>
              <a:t> =</a:t>
            </a:r>
          </a:p>
          <a:p>
            <a:pPr marL="731520" lvl="3" indent="-457200">
              <a:buSzPct val="95000"/>
              <a:buNone/>
            </a:pPr>
            <a:r>
              <a:rPr lang="en-US" sz="4900" dirty="0">
                <a:latin typeface="Cambria Math" pitchFamily="18" charset="0"/>
                <a:ea typeface="Cambria Math" pitchFamily="18" charset="0"/>
              </a:rPr>
              <a:t>                          </a:t>
            </a:r>
            <a:r>
              <a:rPr lang="en-US" sz="4900" dirty="0">
                <a:latin typeface="Cambria Math"/>
                <a:ea typeface="Cambria Math"/>
              </a:rPr>
              <a:t>0 +</a:t>
            </a:r>
            <a:r>
              <a:rPr lang="en-US" sz="4900" dirty="0">
                <a:latin typeface="Cambria Math" pitchFamily="18" charset="0"/>
                <a:ea typeface="Cambria Math" pitchFamily="18" charset="0"/>
              </a:rPr>
              <a:t> 16</a:t>
            </a:r>
            <a:r>
              <a:rPr lang="en-US" sz="4900" dirty="0">
                <a:latin typeface="Cambria Math"/>
                <a:ea typeface="Cambria Math"/>
              </a:rPr>
              <a:t> + </a:t>
            </a:r>
            <a:r>
              <a:rPr lang="en-US" sz="4900" dirty="0">
                <a:latin typeface="Cambria Math" pitchFamily="18" charset="0"/>
                <a:ea typeface="Cambria Math" pitchFamily="18" charset="0"/>
              </a:rPr>
              <a:t>12</a:t>
            </a:r>
            <a:r>
              <a:rPr lang="en-US" sz="4900" dirty="0">
                <a:latin typeface="Cambria Math"/>
                <a:ea typeface="Cambria Math"/>
              </a:rPr>
              <a:t> +  </a:t>
            </a:r>
            <a:r>
              <a:rPr lang="en-US" sz="4900" dirty="0">
                <a:latin typeface="Cambria Math" pitchFamily="18" charset="0"/>
                <a:ea typeface="Cambria Math" pitchFamily="18" charset="0"/>
              </a:rPr>
              <a:t>36</a:t>
            </a:r>
            <a:r>
              <a:rPr lang="en-US" sz="4900" dirty="0">
                <a:latin typeface="Cambria Math"/>
                <a:ea typeface="Cambria Math"/>
              </a:rPr>
              <a:t> + </a:t>
            </a:r>
            <a:r>
              <a:rPr lang="en-US" sz="4900" dirty="0">
                <a:latin typeface="Cambria Math" pitchFamily="18" charset="0"/>
                <a:ea typeface="Cambria Math" pitchFamily="18" charset="0"/>
              </a:rPr>
              <a:t> 15</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 </a:t>
            </a:r>
            <a:r>
              <a:rPr lang="en-US" sz="4900" dirty="0">
                <a:latin typeface="Cambria Math" pitchFamily="18" charset="0"/>
                <a:ea typeface="Cambria Math" pitchFamily="18" charset="0"/>
              </a:rPr>
              <a:t>32</a:t>
            </a:r>
            <a:r>
              <a:rPr lang="en-US" sz="4900" dirty="0">
                <a:latin typeface="Cambria Math"/>
                <a:ea typeface="Cambria Math"/>
              </a:rPr>
              <a:t> + </a:t>
            </a:r>
            <a:r>
              <a:rPr lang="en-US" sz="4900" dirty="0">
                <a:latin typeface="Cambria Math" pitchFamily="18" charset="0"/>
                <a:ea typeface="Cambria Math" pitchFamily="18" charset="0"/>
              </a:rPr>
              <a:t>81</a:t>
            </a:r>
            <a:r>
              <a:rPr lang="en-US" sz="4900" dirty="0">
                <a:latin typeface="Cambria Math"/>
                <a:ea typeface="Cambria Math"/>
              </a:rPr>
              <a:t> +</a:t>
            </a:r>
            <a:r>
              <a:rPr lang="en-US" sz="4900" dirty="0">
                <a:latin typeface="Cambria Math" pitchFamily="18" charset="0"/>
                <a:ea typeface="Cambria Math" pitchFamily="18" charset="0"/>
              </a:rPr>
              <a:t> 100</a:t>
            </a:r>
            <a:r>
              <a:rPr lang="en-US" sz="4900" dirty="0">
                <a:latin typeface="Cambria Math"/>
                <a:ea typeface="Cambria Math"/>
              </a:rPr>
              <a:t> </a:t>
            </a:r>
            <a:r>
              <a:rPr lang="en-US" sz="4900" dirty="0">
                <a:latin typeface="Cambria Math" pitchFamily="18" charset="0"/>
                <a:ea typeface="Cambria Math" pitchFamily="18" charset="0"/>
              </a:rPr>
              <a:t> = 299 </a:t>
            </a:r>
            <a:r>
              <a:rPr lang="en-US" sz="4900" dirty="0">
                <a:latin typeface="Cambria Math"/>
                <a:ea typeface="Cambria Math"/>
              </a:rPr>
              <a:t>≡ 2 ≢</a:t>
            </a:r>
            <a:r>
              <a:rPr lang="en-US" sz="4900" dirty="0">
                <a:latin typeface="Cambria Math" pitchFamily="18" charset="0"/>
                <a:ea typeface="Cambria Math" pitchFamily="18" charset="0"/>
              </a:rPr>
              <a:t>  0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dirty="0">
                <a:latin typeface="Cambria Math" pitchFamily="18" charset="0"/>
                <a:ea typeface="Cambria Math" pitchFamily="18" charset="0"/>
              </a:rPr>
              <a:t>                 Hence, 084930149X  is not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pPr>
            <a:r>
              <a:rPr lang="en-US" sz="4900" dirty="0"/>
              <a:t>A </a:t>
            </a:r>
            <a:r>
              <a:rPr lang="en-US" sz="4900" i="1" dirty="0"/>
              <a:t>single error</a:t>
            </a:r>
            <a:r>
              <a:rPr lang="en-US" sz="4900" dirty="0"/>
              <a:t> is an error in one digit of an identification number and  a </a:t>
            </a:r>
            <a:r>
              <a:rPr lang="en-US" sz="4900" i="1" dirty="0"/>
              <a:t>transposition error</a:t>
            </a:r>
            <a:r>
              <a:rPr lang="en-US" sz="4900" dirty="0"/>
              <a:t> is the  accidental interchanging of two digits.  Both of these kinds of errors can be detected by the check digit for  ISBN-</a:t>
            </a:r>
            <a:r>
              <a:rPr lang="en-US" sz="4900" dirty="0">
                <a:latin typeface="Cambria Math" pitchFamily="18" charset="0"/>
                <a:ea typeface="Cambria Math" pitchFamily="18" charset="0"/>
              </a:rPr>
              <a:t>10</a:t>
            </a:r>
            <a:r>
              <a:rPr lang="en-US" sz="4900" dirty="0"/>
              <a:t>. (</a:t>
            </a:r>
            <a:r>
              <a:rPr lang="en-US" sz="4900" i="1" dirty="0"/>
              <a:t>see text for more details</a:t>
            </a:r>
            <a:r>
              <a:rPr lang="en-US" sz="4900" dirty="0"/>
              <a:t>)</a:t>
            </a:r>
            <a:endParaRPr lang="en-US" sz="49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828800" y="2107739"/>
            <a:ext cx="2362200"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7024468" y="2609286"/>
            <a:ext cx="1600200" cy="405479"/>
          </a:xfrm>
          <a:prstGeom prst="rect">
            <a:avLst/>
          </a:prstGeom>
        </p:spPr>
      </p:pic>
      <p:sp>
        <p:nvSpPr>
          <p:cNvPr id="13" name="TextBox 12"/>
          <p:cNvSpPr txBox="1"/>
          <p:nvPr/>
        </p:nvSpPr>
        <p:spPr>
          <a:xfrm>
            <a:off x="7548490" y="3979398"/>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31774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396249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8769146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4699651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40415994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1612266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208950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820D6-4B02-4B7E-9C49-2EA38D7631DD}"/>
              </a:ext>
            </a:extLst>
          </p:cNvPr>
          <p:cNvSpPr>
            <a:spLocks noGrp="1"/>
          </p:cNvSpPr>
          <p:nvPr>
            <p:ph idx="1"/>
          </p:nvPr>
        </p:nvSpPr>
        <p:spPr>
          <a:xfrm>
            <a:off x="152400" y="1371600"/>
            <a:ext cx="8839200" cy="5181600"/>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adding a constant number is called an arithmetic sequence or arithmetic progression (A.P.) </a:t>
            </a:r>
          </a:p>
          <a:p>
            <a:pPr algn="just"/>
            <a:r>
              <a:rPr lang="en-US" sz="2800" b="0" i="0" u="none" strike="noStrike" baseline="0" dirty="0">
                <a:latin typeface="TimesNewRomanPSMT"/>
              </a:rPr>
              <a:t>The constant number, being the difference of any two consecutive terms is called the common difference of A.P., commonly denoted by “d”.</a:t>
            </a:r>
          </a:p>
          <a:p>
            <a:pPr marL="0" indent="0" algn="just">
              <a:buNone/>
            </a:pPr>
            <a:r>
              <a:rPr lang="en-US" sz="2800" b="1" i="0" u="none" strike="noStrike" baseline="0" dirty="0">
                <a:latin typeface="Times New Roman" panose="02020603050405020304" pitchFamily="18" charset="0"/>
              </a:rPr>
              <a:t>EXAMPLES:</a:t>
            </a:r>
          </a:p>
          <a:p>
            <a:pPr marL="0" indent="0" algn="just">
              <a:buNone/>
            </a:pPr>
            <a:r>
              <a:rPr lang="en-US" sz="2800" b="0" i="0" u="none" strike="noStrike" baseline="0" dirty="0">
                <a:latin typeface="TimesNewRomanPSMT"/>
              </a:rPr>
              <a:t>	1. 5, 9, 13, 17, … (common difference = 4)</a:t>
            </a:r>
          </a:p>
          <a:p>
            <a:pPr marL="0" indent="0" algn="just">
              <a:buNone/>
            </a:pPr>
            <a:r>
              <a:rPr lang="en-US" sz="2800" b="0" i="0" u="none" strike="noStrike" baseline="0" dirty="0">
                <a:latin typeface="TimesNewRomanPSMT"/>
              </a:rPr>
              <a:t>	2. 0, -5, -10, -15, … (common difference = -5)</a:t>
            </a:r>
          </a:p>
          <a:p>
            <a:pPr marL="0" indent="0" algn="just">
              <a:buNone/>
            </a:pPr>
            <a:r>
              <a:rPr lang="en-US" sz="2800" b="0" i="0" u="none" strike="noStrike" baseline="0" dirty="0">
                <a:latin typeface="TimesNewRomanPSMT"/>
              </a:rPr>
              <a:t>	3. x + a, x + 3a, x + 5a, … (common difference = 2a)</a:t>
            </a:r>
            <a:endParaRPr lang="en-PK" dirty="0"/>
          </a:p>
        </p:txBody>
      </p:sp>
      <p:sp>
        <p:nvSpPr>
          <p:cNvPr id="4" name="Title 1">
            <a:extLst>
              <a:ext uri="{FF2B5EF4-FFF2-40B4-BE49-F238E27FC236}">
                <a16:creationId xmlns:a16="http://schemas.microsoft.com/office/drawing/2014/main" id="{996AD3DD-130A-443B-93D6-00AB75BF1F96}"/>
              </a:ext>
            </a:extLst>
          </p:cNvPr>
          <p:cNvSpPr>
            <a:spLocks noGrp="1"/>
          </p:cNvSpPr>
          <p:nvPr>
            <p:ph type="title"/>
          </p:nvPr>
        </p:nvSpPr>
        <p:spPr>
          <a:xfrm>
            <a:off x="152400" y="304800"/>
            <a:ext cx="8839200" cy="819150"/>
          </a:xfrm>
        </p:spPr>
        <p:txBody>
          <a:bodyPr>
            <a:normAutofit fontScale="90000"/>
          </a:bodyPr>
          <a:lstStyle/>
          <a:p>
            <a:r>
              <a:rPr lang="en-US" dirty="0"/>
              <a:t>Arithmetic Progression OR Sequences </a:t>
            </a:r>
            <a:endParaRPr lang="en-PK" dirty="0"/>
          </a:p>
        </p:txBody>
      </p:sp>
    </p:spTree>
    <p:extLst>
      <p:ext uri="{BB962C8B-B14F-4D97-AF65-F5344CB8AC3E}">
        <p14:creationId xmlns:p14="http://schemas.microsoft.com/office/powerpoint/2010/main" val="11221024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non decreasing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021558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152400" y="1094096"/>
            <a:ext cx="6400800" cy="5535304"/>
          </a:xfrm>
        </p:spPr>
      </p:pic>
      <p:sp>
        <p:nvSpPr>
          <p:cNvPr id="5" name="TextBox 4"/>
          <p:cNvSpPr txBox="1"/>
          <p:nvPr/>
        </p:nvSpPr>
        <p:spPr>
          <a:xfrm>
            <a:off x="6553200" y="1676400"/>
            <a:ext cx="2590800" cy="4801314"/>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590241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2,3,5,7,11,13,17,19,23,29,31,37,41,43,47,53,59,61,67,71,73,79,83,89, 97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8030303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42503369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337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50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647774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Least Common Multiple</a:t>
            </a:r>
          </a:p>
        </p:txBody>
      </p:sp>
      <p:sp>
        <p:nvSpPr>
          <p:cNvPr id="3" name="Content Placeholder 2"/>
          <p:cNvSpPr>
            <a:spLocks noGrp="1"/>
          </p:cNvSpPr>
          <p:nvPr>
            <p:ph idx="1"/>
          </p:nvPr>
        </p:nvSpPr>
        <p:spPr>
          <a:xfrm>
            <a:off x="457200" y="1371600"/>
            <a:ext cx="8229600" cy="5257800"/>
          </a:xfrm>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057400" y="2819400"/>
            <a:ext cx="5351145" cy="457200"/>
          </a:xfrm>
          <a:prstGeom prst="rect">
            <a:avLst/>
          </a:prstGeom>
        </p:spPr>
      </p:pic>
    </p:spTree>
    <p:extLst>
      <p:ext uri="{BB962C8B-B14F-4D97-AF65-F5344CB8AC3E}">
        <p14:creationId xmlns:p14="http://schemas.microsoft.com/office/powerpoint/2010/main" val="4530541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2759510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59732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1871D-701C-4F75-B841-321FDDAFE8FD}"/>
              </a:ext>
            </a:extLst>
          </p:cNvPr>
          <p:cNvSpPr>
            <a:spLocks noGrp="1"/>
          </p:cNvSpPr>
          <p:nvPr>
            <p:ph idx="1"/>
          </p:nvPr>
        </p:nvSpPr>
        <p:spPr>
          <a:xfrm>
            <a:off x="304800" y="1295400"/>
            <a:ext cx="8686800" cy="5181600"/>
          </a:xfrm>
        </p:spPr>
        <p:txBody>
          <a:bodyPr>
            <a:normAutofit fontScale="92500" lnSpcReduction="10000"/>
          </a:bodyPr>
          <a:lstStyle/>
          <a:p>
            <a:pPr marL="0" indent="0" algn="l">
              <a:buNone/>
            </a:pPr>
            <a:r>
              <a:rPr lang="en-US" sz="3600" b="1" i="0" u="none" strike="noStrike" baseline="0" dirty="0">
                <a:latin typeface="Times New Roman" panose="02020603050405020304" pitchFamily="18" charset="0"/>
              </a:rPr>
              <a:t>GENERAL TERM OF AN ARITHMETIC SEQUENCE:</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an arithmetic sequence. Then the sequence is:</a:t>
            </a:r>
          </a:p>
          <a:p>
            <a:pPr marL="0" indent="0" algn="l">
              <a:buNone/>
            </a:pPr>
            <a:r>
              <a:rPr lang="en-US" sz="2800" dirty="0">
                <a:latin typeface="TimesNewRomanPSMT"/>
              </a:rPr>
              <a:t>		</a:t>
            </a:r>
            <a:r>
              <a:rPr lang="en-US" sz="2800" b="0" i="0" u="none" strike="noStrike" baseline="0" dirty="0">
                <a:latin typeface="TimesNewRomanPSMT"/>
              </a:rPr>
              <a:t> a, </a:t>
            </a:r>
            <a:r>
              <a:rPr lang="en-US" sz="2800" b="0" i="0" u="none" strike="noStrike" baseline="0" dirty="0" err="1">
                <a:latin typeface="TimesNewRomanPSMT"/>
              </a:rPr>
              <a:t>a+d</a:t>
            </a:r>
            <a:r>
              <a:rPr lang="en-US" sz="2800" b="0" i="0" u="none" strike="noStrike" baseline="0" dirty="0">
                <a:latin typeface="TimesNewRomanPSMT"/>
              </a:rPr>
              <a:t>, a+2d, a+3d, …</a:t>
            </a:r>
          </a:p>
          <a:p>
            <a:pPr marL="0" indent="0" algn="l">
              <a:buNone/>
            </a:pPr>
            <a:r>
              <a:rPr lang="en-US" sz="2800" b="0" i="0" u="none" strike="noStrike" baseline="0" dirty="0">
                <a:latin typeface="TimesNewRomanPSMT"/>
              </a:rPr>
              <a:t>If a</a:t>
            </a:r>
            <a:r>
              <a:rPr lang="en-US" sz="800" b="0" i="0" u="none" strike="noStrike" baseline="0" dirty="0">
                <a:latin typeface="TimesNewRomanPSMT"/>
              </a:rPr>
              <a:t>i</a:t>
            </a:r>
            <a:r>
              <a:rPr lang="en-US" sz="2800" b="0" i="0" u="none" strike="noStrike" baseline="0" dirty="0">
                <a:latin typeface="TimesNewRomanPSMT"/>
              </a:rPr>
              <a:t>, for </a:t>
            </a:r>
            <a:r>
              <a:rPr lang="en-US" sz="2800" b="0" i="0" u="none" strike="noStrike" baseline="0" dirty="0" err="1">
                <a:latin typeface="TimesNewRomanPSMT"/>
              </a:rPr>
              <a:t>i</a:t>
            </a:r>
            <a:r>
              <a:rPr lang="en-US" sz="2800" b="0" i="0" u="none" strike="noStrike" baseline="0" dirty="0">
                <a:latin typeface="TimesNewRomanPSMT"/>
              </a:rPr>
              <a:t> </a:t>
            </a:r>
            <a:r>
              <a:rPr lang="en-US" sz="2800" b="0" i="0" u="none" strike="noStrike" baseline="0" dirty="0">
                <a:latin typeface="SymbolMT"/>
              </a:rPr>
              <a:t>≥ </a:t>
            </a:r>
            <a:r>
              <a:rPr lang="en-US" sz="2800" b="0" i="0" u="none" strike="noStrike" baseline="0" dirty="0">
                <a:latin typeface="TimesNewRomanPSMT"/>
              </a:rPr>
              <a:t>1, represents the terms of the sequence then</a:t>
            </a:r>
          </a:p>
          <a:p>
            <a:pPr marL="0" indent="0" algn="l">
              <a:buNone/>
            </a:pPr>
            <a:r>
              <a:rPr lang="en-US" sz="2800" b="0" i="0" u="none" strike="noStrike" baseline="0" dirty="0">
                <a:latin typeface="TimesNewRomanPSMT"/>
              </a:rPr>
              <a:t>a</a:t>
            </a:r>
            <a:r>
              <a:rPr lang="en-US" sz="1500" b="1" i="0" u="none" strike="noStrike" baseline="0" dirty="0">
                <a:latin typeface="TimesNewRomanPSMT"/>
              </a:rPr>
              <a:t>1 </a:t>
            </a:r>
            <a:r>
              <a:rPr lang="en-US" sz="2800" b="0" i="0" u="none" strike="noStrike" baseline="0" dirty="0">
                <a:latin typeface="TimesNewRomanPSMT"/>
              </a:rPr>
              <a:t>= first term = a = a + (1-1) d</a:t>
            </a:r>
          </a:p>
          <a:p>
            <a:pPr marL="0" indent="0" algn="l">
              <a:buNone/>
            </a:pPr>
            <a:r>
              <a:rPr lang="en-US" sz="2800" b="0" i="0" u="none" strike="noStrike" baseline="0" dirty="0">
                <a:latin typeface="TimesNewRomanPSMT"/>
              </a:rPr>
              <a:t>a</a:t>
            </a:r>
            <a:r>
              <a:rPr lang="en-US" sz="1500" b="1" i="0" u="none" strike="noStrike" baseline="0" dirty="0">
                <a:latin typeface="TimesNewRomanPSMT"/>
              </a:rPr>
              <a:t>2</a:t>
            </a:r>
            <a:r>
              <a:rPr lang="en-US" sz="1500" b="0" i="0" u="none" strike="noStrike" baseline="0" dirty="0">
                <a:latin typeface="TimesNewRomanPSMT"/>
              </a:rPr>
              <a:t> </a:t>
            </a:r>
            <a:r>
              <a:rPr lang="en-US" sz="2800" b="0" i="0" u="none" strike="noStrike" baseline="0" dirty="0">
                <a:latin typeface="TimesNewRomanPSMT"/>
              </a:rPr>
              <a:t>= second term = a + d = a + (2-1) d</a:t>
            </a:r>
          </a:p>
          <a:p>
            <a:pPr marL="0" indent="0" algn="l">
              <a:buNone/>
            </a:pPr>
            <a:r>
              <a:rPr lang="en-US" sz="2800" b="0" i="0" u="none" strike="noStrike" baseline="0" dirty="0">
                <a:latin typeface="TimesNewRomanPSMT"/>
              </a:rPr>
              <a:t>a</a:t>
            </a:r>
            <a:r>
              <a:rPr lang="en-US" sz="1500" b="1" i="0" u="none" strike="noStrike" baseline="0" dirty="0">
                <a:latin typeface="TimesNewRomanPSMT"/>
              </a:rPr>
              <a:t>3 </a:t>
            </a:r>
            <a:r>
              <a:rPr lang="en-US" sz="2800" b="0" i="0" u="none" strike="noStrike" baseline="0" dirty="0">
                <a:latin typeface="TimesNewRomanPSMT"/>
              </a:rPr>
              <a:t>= third term = a + 2d = a + (3 -1) d</a:t>
            </a:r>
          </a:p>
          <a:p>
            <a:pPr marL="0" indent="0" algn="l">
              <a:buNone/>
            </a:pPr>
            <a:r>
              <a:rPr lang="en-US" sz="2800" b="0" i="0" u="none" strike="noStrike" baseline="0" dirty="0">
                <a:latin typeface="TimesNewRomanPSMT"/>
              </a:rPr>
              <a:t>By symmetry</a:t>
            </a:r>
          </a:p>
          <a:p>
            <a:pPr marL="0" indent="0" algn="l">
              <a:buNone/>
            </a:pPr>
            <a:r>
              <a:rPr lang="en-US" sz="2800" b="0" i="0" u="none" strike="noStrike" baseline="0" dirty="0">
                <a:latin typeface="TimesNewRomanPSMT"/>
              </a:rPr>
              <a:t>a</a:t>
            </a:r>
            <a:r>
              <a:rPr lang="en-US" sz="1500" b="1" i="0" u="none" strike="noStrike" baseline="0" dirty="0">
                <a:latin typeface="TimesNewRomanPSMT"/>
              </a:rPr>
              <a:t>n </a:t>
            </a:r>
            <a:r>
              <a:rPr lang="en-US" sz="2800" b="0" i="0" u="none" strike="noStrike" baseline="0" dirty="0">
                <a:latin typeface="TimesNewRomanPSMT"/>
              </a:rPr>
              <a:t>= nth term = a + (n - 1)d for all integers n </a:t>
            </a:r>
            <a:r>
              <a:rPr lang="en-US" sz="2800" b="0" i="0" u="none" strike="noStrike" baseline="0" dirty="0">
                <a:latin typeface="SymbolMT"/>
              </a:rPr>
              <a:t>≥</a:t>
            </a:r>
            <a:r>
              <a:rPr lang="en-US" sz="2800" b="0" i="0" u="none" strike="noStrike" baseline="0" dirty="0">
                <a:latin typeface="TimesNewRomanPSMT"/>
              </a:rPr>
              <a:t>1.</a:t>
            </a:r>
            <a:endParaRPr lang="en-PK" dirty="0"/>
          </a:p>
        </p:txBody>
      </p:sp>
      <p:sp>
        <p:nvSpPr>
          <p:cNvPr id="4" name="Title 1">
            <a:extLst>
              <a:ext uri="{FF2B5EF4-FFF2-40B4-BE49-F238E27FC236}">
                <a16:creationId xmlns:a16="http://schemas.microsoft.com/office/drawing/2014/main" id="{3F1C7405-76E1-4667-A2AD-0E0DE9A6581D}"/>
              </a:ext>
            </a:extLst>
          </p:cNvPr>
          <p:cNvSpPr>
            <a:spLocks noGrp="1"/>
          </p:cNvSpPr>
          <p:nvPr>
            <p:ph type="title"/>
          </p:nvPr>
        </p:nvSpPr>
        <p:spPr>
          <a:xfrm>
            <a:off x="152400" y="381000"/>
            <a:ext cx="8839200" cy="666750"/>
          </a:xfrm>
        </p:spPr>
        <p:txBody>
          <a:bodyPr>
            <a:normAutofit fontScale="90000"/>
          </a:bodyPr>
          <a:lstStyle/>
          <a:p>
            <a:r>
              <a:rPr lang="en-US" dirty="0"/>
              <a:t>Arithmetic Sequences </a:t>
            </a:r>
            <a:endParaRPr lang="en-PK" dirty="0"/>
          </a:p>
        </p:txBody>
      </p:sp>
    </p:spTree>
    <p:extLst>
      <p:ext uri="{BB962C8B-B14F-4D97-AF65-F5344CB8AC3E}">
        <p14:creationId xmlns:p14="http://schemas.microsoft.com/office/powerpoint/2010/main" val="3279905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gcds</a:t>
            </a:r>
            <a:r>
              <a:rPr lang="en-US" dirty="0"/>
              <a:t> as Linear Combinations</a:t>
            </a:r>
          </a:p>
        </p:txBody>
      </p:sp>
      <p:sp>
        <p:nvSpPr>
          <p:cNvPr id="3" name="Content Placeholder 2"/>
          <p:cNvSpPr>
            <a:spLocks noGrp="1"/>
          </p:cNvSpPr>
          <p:nvPr>
            <p:ph idx="1"/>
          </p:nvPr>
        </p:nvSpPr>
        <p:spPr>
          <a:xfrm>
            <a:off x="457200" y="1623822"/>
            <a:ext cx="8229600" cy="4700778"/>
          </a:xfrm>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b="1" dirty="0"/>
              <a:t>	</a:t>
            </a:r>
          </a:p>
          <a:p>
            <a:pPr>
              <a:buNone/>
            </a:pPr>
            <a:r>
              <a:rPr lang="en-US" b="1" dirty="0"/>
              <a:t>	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pPr>
              <a:buNone/>
            </a:pPr>
            <a:endParaRPr lang="en-US" i="1" dirty="0"/>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0918454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89" y="495886"/>
            <a:ext cx="8229600" cy="591312"/>
          </a:xfrm>
        </p:spPr>
        <p:txBody>
          <a:bodyPr>
            <a:normAutofit fontScale="90000"/>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a:xfrm>
            <a:off x="457200" y="1524000"/>
            <a:ext cx="8229600" cy="5029200"/>
          </a:xfrm>
        </p:spPr>
        <p:txBody>
          <a:bodyPr>
            <a:normAutofit fontScale="775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121676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95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39129157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849977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Linear Congruencies</a:t>
            </a:r>
          </a:p>
        </p:txBody>
      </p:sp>
      <p:sp>
        <p:nvSpPr>
          <p:cNvPr id="3" name="Content Placeholder 2"/>
          <p:cNvSpPr>
            <a:spLocks noGrp="1"/>
          </p:cNvSpPr>
          <p:nvPr>
            <p:ph idx="1"/>
          </p:nvPr>
        </p:nvSpPr>
        <p:spPr>
          <a:xfrm>
            <a:off x="457200" y="1371600"/>
            <a:ext cx="8229600" cy="4953000"/>
          </a:xfrm>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30555553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a:xfrm>
            <a:off x="457200" y="1325880"/>
            <a:ext cx="8229600" cy="4998720"/>
          </a:xfrm>
        </p:spPr>
        <p:txBody>
          <a:bodyPr>
            <a:normAutofit fontScale="85000" lnSpcReduction="1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Finding Inverses</a:t>
            </a:r>
          </a:p>
        </p:txBody>
      </p:sp>
      <p:sp>
        <p:nvSpPr>
          <p:cNvPr id="3" name="Content Placeholder 2"/>
          <p:cNvSpPr>
            <a:spLocks noGrp="1"/>
          </p:cNvSpPr>
          <p:nvPr>
            <p:ph idx="1"/>
          </p:nvPr>
        </p:nvSpPr>
        <p:spPr>
          <a:xfrm>
            <a:off x="457200" y="1447800"/>
            <a:ext cx="8229600" cy="4876800"/>
          </a:xfrm>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2129974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a:latin typeface="Cambria Math" pitchFamily="18" charset="0"/>
                <a:ea typeface="Cambria Math" pitchFamily="18" charset="0"/>
              </a:rPr>
              <a:t>4620</a:t>
            </a:r>
            <a:r>
              <a:rPr lang="en-US" sz="2200">
                <a:ea typeface="Cambria Math" pitchFamily="18" charset="0"/>
              </a:rPr>
              <a:t> </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512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295400"/>
            <a:ext cx="8229600" cy="502920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12373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92277"/>
          </a:xfrm>
        </p:spPr>
        <p:txBody>
          <a:bodyPr>
            <a:normAutofit fontScale="90000"/>
          </a:bodyPr>
          <a:lstStyle/>
          <a:p>
            <a:r>
              <a:rPr lang="en-US" dirty="0"/>
              <a:t>Arithmetic Sequences </a:t>
            </a:r>
          </a:p>
        </p:txBody>
      </p:sp>
      <p:sp>
        <p:nvSpPr>
          <p:cNvPr id="3" name="Content Placeholder 2"/>
          <p:cNvSpPr>
            <a:spLocks noGrp="1"/>
          </p:cNvSpPr>
          <p:nvPr>
            <p:ph idx="1"/>
          </p:nvPr>
        </p:nvSpPr>
        <p:spPr>
          <a:xfrm>
            <a:off x="457200" y="1423035"/>
            <a:ext cx="8229600" cy="5282565"/>
          </a:xfrm>
        </p:spPr>
        <p:txBody>
          <a:bodyPr>
            <a:normAutofit/>
          </a:bodyPr>
          <a:lstStyle/>
          <a:p>
            <a:pPr>
              <a:buNone/>
            </a:pPr>
            <a:r>
              <a:rPr lang="en-US" sz="2400" b="1" dirty="0"/>
              <a:t>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371600" y="2577166"/>
            <a:ext cx="5939790" cy="547034"/>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1354111" y="3858605"/>
            <a:ext cx="5436870" cy="585760"/>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426501" y="5266890"/>
            <a:ext cx="5364480" cy="58576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9870130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a:buNone/>
            </a:pPr>
            <a:r>
              <a:rPr lang="en-US" b="1" dirty="0"/>
              <a:t>   </a:t>
            </a:r>
            <a:r>
              <a:rPr lang="en-US" dirty="0"/>
              <a:t> </a:t>
            </a:r>
            <a:r>
              <a:rPr lang="en-US" sz="3300" dirty="0"/>
              <a:t>To construct a solution first let </a:t>
            </a:r>
            <a:r>
              <a:rPr lang="en-US" sz="3300" i="1" dirty="0"/>
              <a:t>M</a:t>
            </a:r>
            <a:r>
              <a:rPr lang="en-US" sz="3300" i="1" baseline="-25000" dirty="0">
                <a:ea typeface="Cambria Math" pitchFamily="18" charset="0"/>
              </a:rPr>
              <a:t>k</a:t>
            </a:r>
            <a:r>
              <a:rPr lang="en-US" sz="3300" i="1" dirty="0"/>
              <a:t>=m/</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t>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 and </a:t>
            </a:r>
            <a:r>
              <a:rPr lang="en-US" sz="3300" i="1" dirty="0"/>
              <a:t> m</a:t>
            </a:r>
            <a:r>
              <a:rPr lang="en-US" sz="3300" dirty="0"/>
              <a:t> = </a:t>
            </a:r>
            <a:r>
              <a:rPr lang="en-US" sz="3300" i="1" dirty="0"/>
              <a:t>m</a:t>
            </a:r>
            <a:r>
              <a:rPr lang="en-US" sz="3300" baseline="-25000" dirty="0">
                <a:latin typeface="Cambria Math" pitchFamily="18" charset="0"/>
                <a:ea typeface="Cambria Math" pitchFamily="18" charset="0"/>
              </a:rPr>
              <a:t>1</a:t>
            </a:r>
            <a:r>
              <a:rPr lang="en-US" sz="3300" i="1" dirty="0"/>
              <a:t>m</a:t>
            </a:r>
            <a:r>
              <a:rPr lang="en-US" sz="3300" baseline="-25000" dirty="0">
                <a:latin typeface="Cambria Math" pitchFamily="18" charset="0"/>
                <a:ea typeface="Cambria Math" pitchFamily="18" charset="0"/>
              </a:rPr>
              <a:t>2</a:t>
            </a:r>
            <a:r>
              <a:rPr lang="en-US" sz="3300" dirty="0">
                <a:latin typeface="Cambria Math"/>
                <a:ea typeface="Cambria Math"/>
              </a:rPr>
              <a:t> ∙ ∙ ∙ </a:t>
            </a:r>
            <a:r>
              <a:rPr lang="en-US" sz="3300" i="1" dirty="0" err="1"/>
              <a:t>m</a:t>
            </a:r>
            <a:r>
              <a:rPr lang="en-US" sz="3300" i="1" baseline="-25000" dirty="0" err="1">
                <a:ea typeface="Cambria Math" pitchFamily="18" charset="0"/>
              </a:rPr>
              <a:t>n</a:t>
            </a:r>
            <a:r>
              <a:rPr lang="en-US" sz="3300" dirty="0"/>
              <a:t>.</a:t>
            </a:r>
          </a:p>
          <a:p>
            <a:pPr>
              <a:buNone/>
            </a:pPr>
            <a:endParaRPr lang="en-US" sz="3300" dirty="0"/>
          </a:p>
          <a:p>
            <a:pPr>
              <a:buNone/>
            </a:pPr>
            <a:r>
              <a:rPr lang="en-US" sz="3300" dirty="0"/>
              <a:t>     Since  </a:t>
            </a:r>
            <a:r>
              <a:rPr lang="en-US" sz="3300" dirty="0" err="1"/>
              <a:t>gcd</a:t>
            </a:r>
            <a:r>
              <a:rPr lang="en-US" sz="3300" dirty="0"/>
              <a:t>(</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ea typeface="Cambria Math" pitchFamily="18" charset="0"/>
              </a:rPr>
              <a:t>,</a:t>
            </a:r>
            <a:r>
              <a:rPr lang="en-US" sz="3300" i="1" dirty="0"/>
              <a:t>M</a:t>
            </a:r>
            <a:r>
              <a:rPr lang="en-US" sz="3300" i="1" baseline="-25000" dirty="0">
                <a:ea typeface="Cambria Math" pitchFamily="18" charset="0"/>
              </a:rPr>
              <a:t>k </a:t>
            </a:r>
            <a:r>
              <a:rPr lang="en-US" sz="3300" dirty="0">
                <a:ea typeface="Cambria Math" pitchFamily="18" charset="0"/>
              </a:rPr>
              <a:t>) = </a:t>
            </a:r>
            <a:r>
              <a:rPr lang="en-US" sz="3300" dirty="0">
                <a:latin typeface="Cambria Math" pitchFamily="18" charset="0"/>
                <a:ea typeface="Cambria Math" pitchFamily="18" charset="0"/>
              </a:rPr>
              <a:t>1, by Theorem 1,  </a:t>
            </a:r>
            <a:r>
              <a:rPr lang="en-US" sz="3300" dirty="0"/>
              <a:t>there is an integer  </a:t>
            </a:r>
            <a:r>
              <a:rPr lang="en-US" sz="3300" i="1" dirty="0" err="1"/>
              <a:t>y</a:t>
            </a:r>
            <a:r>
              <a:rPr lang="en-US" sz="3300" i="1" baseline="-25000" dirty="0" err="1">
                <a:ea typeface="Cambria Math" pitchFamily="18" charset="0"/>
              </a:rPr>
              <a:t>k</a:t>
            </a:r>
            <a:r>
              <a:rPr lang="en-US" sz="3300" i="1" baseline="-25000" dirty="0">
                <a:ea typeface="Cambria Math" pitchFamily="18" charset="0"/>
              </a:rPr>
              <a:t> </a:t>
            </a:r>
            <a:r>
              <a:rPr lang="en-US" sz="3300" dirty="0"/>
              <a:t>, an inverse of </a:t>
            </a:r>
            <a:r>
              <a:rPr lang="en-US" sz="3300" i="1" dirty="0"/>
              <a:t>M</a:t>
            </a:r>
            <a:r>
              <a:rPr lang="en-US" sz="3300" i="1" baseline="-25000" dirty="0">
                <a:ea typeface="Cambria Math" pitchFamily="18" charset="0"/>
              </a:rPr>
              <a:t>k</a:t>
            </a:r>
            <a:r>
              <a:rPr lang="en-US" sz="3300" dirty="0"/>
              <a:t>  modulo </a:t>
            </a:r>
            <a:r>
              <a:rPr lang="en-US" sz="3300" i="1" dirty="0" err="1"/>
              <a:t>m</a:t>
            </a:r>
            <a:r>
              <a:rPr lang="en-US" sz="3300" i="1" baseline="-25000" dirty="0" err="1">
                <a:ea typeface="Cambria Math" pitchFamily="18" charset="0"/>
              </a:rPr>
              <a:t>k</a:t>
            </a:r>
            <a:r>
              <a:rPr lang="en-US" sz="3300" dirty="0"/>
              <a:t>,</a:t>
            </a:r>
            <a:r>
              <a:rPr lang="en-US" sz="3300" i="1" dirty="0"/>
              <a:t> </a:t>
            </a:r>
            <a:r>
              <a:rPr lang="en-US" sz="3300" dirty="0"/>
              <a:t>such that</a:t>
            </a:r>
          </a:p>
          <a:p>
            <a:pPr marL="274320" lvl="1" indent="-274320">
              <a:buClr>
                <a:schemeClr val="accent3"/>
              </a:buClr>
              <a:buSzPct val="95000"/>
              <a:buNone/>
            </a:pPr>
            <a:r>
              <a:rPr lang="en-US" sz="3300" dirty="0"/>
              <a:t>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t>      Form the sum</a:t>
            </a:r>
          </a:p>
          <a:p>
            <a:pPr marL="274320" lvl="1" indent="-274320">
              <a:buClr>
                <a:schemeClr val="accent3"/>
              </a:buClr>
              <a:buSzPct val="95000"/>
              <a:buNone/>
            </a:pPr>
            <a:r>
              <a:rPr lang="en-US" sz="3300" dirty="0"/>
              <a:t>                     </a:t>
            </a:r>
            <a:r>
              <a:rPr lang="en-US" sz="3300" i="1" dirty="0"/>
              <a:t>x</a:t>
            </a:r>
            <a:r>
              <a:rPr lang="en-US" sz="3300" dirty="0"/>
              <a:t> = </a:t>
            </a:r>
            <a:r>
              <a:rPr lang="en-US" sz="3300" i="1" dirty="0"/>
              <a:t>a</a:t>
            </a:r>
            <a:r>
              <a:rPr lang="en-US" sz="3300" baseline="-25000" dirty="0">
                <a:latin typeface="Cambria Math" pitchFamily="18" charset="0"/>
                <a:ea typeface="Cambria Math" pitchFamily="18" charset="0"/>
              </a:rPr>
              <a:t>1</a:t>
            </a:r>
            <a:r>
              <a:rPr lang="en-US" sz="3300" dirty="0"/>
              <a:t> </a:t>
            </a:r>
            <a:r>
              <a:rPr lang="en-US" sz="3300" i="1" dirty="0"/>
              <a:t>M</a:t>
            </a:r>
            <a:r>
              <a:rPr lang="en-US" sz="3300" baseline="-25000" dirty="0">
                <a:latin typeface="Cambria Math" pitchFamily="18" charset="0"/>
                <a:ea typeface="Cambria Math" pitchFamily="18" charset="0"/>
              </a:rPr>
              <a:t>1</a:t>
            </a:r>
            <a:r>
              <a:rPr lang="en-US" sz="3300" i="1" dirty="0"/>
              <a:t> y</a:t>
            </a:r>
            <a:r>
              <a:rPr lang="en-US" sz="3300" baseline="-25000" dirty="0">
                <a:latin typeface="Cambria Math" pitchFamily="18" charset="0"/>
                <a:ea typeface="Cambria Math" pitchFamily="18" charset="0"/>
              </a:rPr>
              <a:t>1  </a:t>
            </a:r>
            <a:r>
              <a:rPr lang="en-US" sz="3300" dirty="0">
                <a:latin typeface="Cambria Math" pitchFamily="18" charset="0"/>
                <a:ea typeface="Cambria Math" pitchFamily="18" charset="0"/>
              </a:rPr>
              <a:t> + </a:t>
            </a:r>
            <a:r>
              <a:rPr lang="en-US" sz="3300" i="1" dirty="0"/>
              <a:t>a</a:t>
            </a:r>
            <a:r>
              <a:rPr lang="en-US" sz="3300" baseline="-25000" dirty="0">
                <a:latin typeface="Cambria Math" pitchFamily="18" charset="0"/>
                <a:ea typeface="Cambria Math" pitchFamily="18" charset="0"/>
              </a:rPr>
              <a:t>2</a:t>
            </a:r>
            <a:r>
              <a:rPr lang="en-US" sz="3300" dirty="0"/>
              <a:t> </a:t>
            </a:r>
            <a:r>
              <a:rPr lang="en-US" sz="3300" i="1" dirty="0"/>
              <a:t>M</a:t>
            </a:r>
            <a:r>
              <a:rPr lang="en-US" sz="3300" baseline="-25000" dirty="0">
                <a:latin typeface="Cambria Math" pitchFamily="18" charset="0"/>
                <a:ea typeface="Cambria Math" pitchFamily="18" charset="0"/>
              </a:rPr>
              <a:t>2</a:t>
            </a:r>
            <a:r>
              <a:rPr lang="en-US" sz="3300" i="1" dirty="0"/>
              <a:t> y</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baseline="-25000" dirty="0">
                <a:latin typeface="Cambria Math" pitchFamily="18" charset="0"/>
                <a:ea typeface="Cambria Math" pitchFamily="18" charset="0"/>
              </a:rPr>
              <a:t> </a:t>
            </a:r>
            <a:r>
              <a:rPr lang="en-US" sz="3300" dirty="0">
                <a:latin typeface="Cambria Math"/>
                <a:ea typeface="Cambria Math"/>
              </a:rPr>
              <a:t>∙ ∙ ∙ </a:t>
            </a:r>
            <a:r>
              <a:rPr lang="en-US" sz="3300" dirty="0">
                <a:latin typeface="Cambria Math" pitchFamily="18" charset="0"/>
                <a:ea typeface="Cambria Math" pitchFamily="18" charset="0"/>
              </a:rPr>
              <a:t>+ </a:t>
            </a:r>
            <a:r>
              <a:rPr lang="en-US" sz="3300" i="1" dirty="0"/>
              <a:t>a</a:t>
            </a:r>
            <a:r>
              <a:rPr lang="en-US" sz="3300" i="1" baseline="-25000" dirty="0">
                <a:ea typeface="Cambria Math" pitchFamily="18" charset="0"/>
              </a:rPr>
              <a:t>n</a:t>
            </a:r>
            <a:r>
              <a:rPr lang="en-US" sz="3300" dirty="0"/>
              <a:t> </a:t>
            </a:r>
            <a:r>
              <a:rPr lang="en-US" sz="3300" i="1" dirty="0"/>
              <a:t>M</a:t>
            </a:r>
            <a:r>
              <a:rPr lang="en-US" sz="3300" i="1" baseline="-25000" dirty="0">
                <a:ea typeface="Cambria Math" pitchFamily="18" charset="0"/>
              </a:rPr>
              <a:t>n</a:t>
            </a:r>
            <a:r>
              <a:rPr lang="en-US" sz="3300" i="1" dirty="0"/>
              <a:t> </a:t>
            </a:r>
            <a:r>
              <a:rPr lang="en-US" sz="3300" i="1" dirty="0" err="1"/>
              <a:t>y</a:t>
            </a:r>
            <a:r>
              <a:rPr lang="en-US" sz="3300" i="1" baseline="-25000" dirty="0" err="1">
                <a:ea typeface="Cambria Math" pitchFamily="18" charset="0"/>
              </a:rPr>
              <a:t>n</a:t>
            </a:r>
            <a:r>
              <a:rPr lang="en-US" sz="3300" dirty="0">
                <a:latin typeface="Cambria Math" pitchFamily="18" charset="0"/>
                <a:ea typeface="Cambria Math" pitchFamily="18" charset="0"/>
              </a:rPr>
              <a:t> (mod m)</a:t>
            </a:r>
          </a:p>
          <a:p>
            <a:pPr marL="274320" lvl="1" indent="-274320">
              <a:buClr>
                <a:schemeClr val="accent3"/>
              </a:buClr>
              <a:buSzPct val="95000"/>
              <a:buNone/>
            </a:pPr>
            <a:endParaRPr lang="en-US" sz="3300" dirty="0">
              <a:latin typeface="Cambria Math" pitchFamily="18" charset="0"/>
              <a:ea typeface="Cambria Math" pitchFamily="18" charset="0"/>
            </a:endParaRPr>
          </a:p>
          <a:p>
            <a:pPr marL="274320" lvl="1" indent="-274320">
              <a:buClr>
                <a:schemeClr val="accent3"/>
              </a:buClr>
              <a:buSzPct val="95000"/>
              <a:buNone/>
            </a:pPr>
            <a:r>
              <a:rPr lang="en-US" sz="3300" dirty="0">
                <a:latin typeface="Cambria Math" pitchFamily="18" charset="0"/>
                <a:ea typeface="Cambria Math" pitchFamily="18" charset="0"/>
              </a:rPr>
              <a:t>       Note that because </a:t>
            </a:r>
            <a:r>
              <a:rPr lang="en-US" sz="3300" dirty="0" err="1"/>
              <a:t>M</a:t>
            </a:r>
            <a:r>
              <a:rPr lang="en-US" sz="3300" i="1" baseline="-25000" dirty="0" err="1">
                <a:ea typeface="Cambria Math" pitchFamily="18" charset="0"/>
              </a:rPr>
              <a:t>j</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0 </a:t>
            </a:r>
            <a:r>
              <a:rPr lang="en-US" sz="3300" dirty="0"/>
              <a:t>( mod </a:t>
            </a:r>
            <a:r>
              <a:rPr lang="en-US" sz="3300" i="1" dirty="0" err="1"/>
              <a:t>m</a:t>
            </a:r>
            <a:r>
              <a:rPr lang="en-US" sz="3300" baseline="-25000" dirty="0" err="1">
                <a:latin typeface="Cambria Math" pitchFamily="18" charset="0"/>
                <a:ea typeface="Cambria Math" pitchFamily="18" charset="0"/>
              </a:rPr>
              <a:t>k</a:t>
            </a:r>
            <a:r>
              <a:rPr lang="en-US" sz="3300" dirty="0"/>
              <a:t>)   whenever </a:t>
            </a:r>
            <a:r>
              <a:rPr lang="en-US" sz="3300" i="1" dirty="0"/>
              <a:t>j</a:t>
            </a:r>
            <a:r>
              <a:rPr lang="en-US" sz="3300" dirty="0"/>
              <a:t>  </a:t>
            </a:r>
            <a:r>
              <a:rPr lang="en-US" sz="3300" dirty="0">
                <a:latin typeface="Cambria Math"/>
                <a:ea typeface="Cambria Math"/>
              </a:rPr>
              <a:t>≠</a:t>
            </a:r>
            <a:r>
              <a:rPr lang="en-US" sz="3300" i="1" dirty="0"/>
              <a:t>k </a:t>
            </a:r>
            <a:r>
              <a:rPr lang="en-US" sz="3300" dirty="0"/>
              <a:t>, all terms except the </a:t>
            </a:r>
            <a:r>
              <a:rPr lang="en-US" sz="3300" i="1" dirty="0" err="1"/>
              <a:t>k</a:t>
            </a:r>
            <a:r>
              <a:rPr lang="en-US" sz="3300" dirty="0" err="1"/>
              <a:t>th</a:t>
            </a:r>
            <a:r>
              <a:rPr lang="en-US" sz="3300" dirty="0"/>
              <a:t> term in this sum are congruent to </a:t>
            </a:r>
            <a:r>
              <a:rPr lang="en-US" sz="3300" dirty="0">
                <a:latin typeface="Cambria Math" pitchFamily="18" charset="0"/>
                <a:ea typeface="Cambria Math" pitchFamily="18" charset="0"/>
              </a:rPr>
              <a:t>0</a:t>
            </a:r>
            <a:r>
              <a:rPr lang="en-US" sz="3300" dirty="0"/>
              <a:t> modulo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ea typeface="Cambria Math" pitchFamily="18" charset="0"/>
              </a:rPr>
              <a:t>      Because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 we see that    </a:t>
            </a:r>
            <a:r>
              <a:rPr lang="en-US" sz="3300" i="1" dirty="0"/>
              <a:t>x </a:t>
            </a:r>
            <a:r>
              <a:rPr lang="en-US" sz="3300" dirty="0">
                <a:latin typeface="Cambria Math"/>
                <a:ea typeface="Cambria Math"/>
              </a:rPr>
              <a:t>≡</a:t>
            </a:r>
            <a:r>
              <a:rPr lang="en-US" sz="3300" dirty="0"/>
              <a:t> </a:t>
            </a:r>
            <a:r>
              <a:rPr lang="en-US" sz="3300" i="1" dirty="0" err="1"/>
              <a:t>a</a:t>
            </a:r>
            <a:r>
              <a:rPr lang="en-US" sz="3300" i="1" baseline="-25000" dirty="0" err="1">
                <a:ea typeface="Cambria Math" pitchFamily="18" charset="0"/>
              </a:rPr>
              <a:t>k</a:t>
            </a:r>
            <a:r>
              <a:rPr lang="en-US" sz="3300" dirty="0"/>
              <a:t> </a:t>
            </a:r>
            <a:r>
              <a:rPr lang="en-US" sz="3300" i="1" dirty="0"/>
              <a:t>M</a:t>
            </a:r>
            <a:r>
              <a:rPr lang="en-US" sz="3300" i="1" baseline="-25000" dirty="0">
                <a:ea typeface="Cambria Math" pitchFamily="18" charset="0"/>
              </a:rPr>
              <a:t>k</a:t>
            </a:r>
            <a:r>
              <a:rPr lang="en-US" sz="3300" i="1" dirty="0"/>
              <a:t> </a:t>
            </a:r>
            <a:r>
              <a:rPr lang="en-US" sz="3300" i="1" dirty="0" err="1"/>
              <a:t>y</a:t>
            </a:r>
            <a:r>
              <a:rPr lang="en-US" sz="3300" i="1" baseline="-25000" dirty="0" err="1">
                <a:ea typeface="Cambria Math" pitchFamily="18" charset="0"/>
              </a:rPr>
              <a:t>k</a:t>
            </a:r>
            <a:r>
              <a:rPr lang="en-US" sz="3300" dirty="0">
                <a:latin typeface="Cambria Math" pitchFamily="18" charset="0"/>
                <a:ea typeface="Cambria Math" pitchFamily="18" charset="0"/>
              </a:rPr>
              <a:t> </a:t>
            </a:r>
            <a:r>
              <a:rPr lang="en-US" sz="3300" dirty="0">
                <a:latin typeface="Cambria Math"/>
                <a:ea typeface="Cambria Math"/>
              </a:rPr>
              <a:t>≡</a:t>
            </a:r>
            <a:r>
              <a:rPr lang="en-US" sz="3300" i="1" dirty="0"/>
              <a:t> </a:t>
            </a:r>
            <a:r>
              <a:rPr lang="en-US" sz="3300" i="1" dirty="0" err="1"/>
              <a:t>a</a:t>
            </a:r>
            <a:r>
              <a:rPr lang="en-US" sz="3300" i="1" baseline="-25000" dirty="0" err="1">
                <a:ea typeface="Cambria Math" pitchFamily="18" charset="0"/>
              </a:rPr>
              <a:t>k</a:t>
            </a:r>
            <a:r>
              <a:rPr lang="en-US" sz="3300" dirty="0"/>
              <a:t>( mod </a:t>
            </a:r>
            <a:r>
              <a:rPr lang="en-US" sz="3300" i="1" dirty="0" err="1"/>
              <a:t>m</a:t>
            </a:r>
            <a:r>
              <a:rPr lang="en-US" sz="3300" i="1" baseline="-25000" dirty="0" err="1">
                <a:latin typeface="Cambria Math" pitchFamily="18" charset="0"/>
                <a:ea typeface="Cambria Math" pitchFamily="18" charset="0"/>
              </a:rPr>
              <a:t>k</a:t>
            </a:r>
            <a:r>
              <a:rPr lang="en-US" sz="3300" dirty="0"/>
              <a:t>), 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a:t>
            </a:r>
          </a:p>
          <a:p>
            <a:pPr marL="274320" lvl="1" indent="-274320">
              <a:buClr>
                <a:schemeClr val="accent3"/>
              </a:buClr>
              <a:buSzPct val="95000"/>
              <a:buNone/>
            </a:pPr>
            <a:r>
              <a:rPr lang="en-US" sz="3300" dirty="0"/>
              <a:t>      Hence, </a:t>
            </a:r>
            <a:r>
              <a:rPr lang="en-US" sz="3300" i="1" dirty="0"/>
              <a:t>x</a:t>
            </a:r>
            <a:r>
              <a:rPr lang="en-US" sz="3300" dirty="0"/>
              <a:t> is a simultaneous solution to the </a:t>
            </a:r>
            <a:r>
              <a:rPr lang="en-US" sz="3300" i="1" dirty="0"/>
              <a:t>n</a:t>
            </a:r>
            <a:r>
              <a:rPr lang="en-US" sz="3300" dirty="0"/>
              <a:t> </a:t>
            </a:r>
            <a:r>
              <a:rPr lang="en-US" sz="3300" dirty="0" err="1"/>
              <a:t>congruences</a:t>
            </a:r>
            <a:r>
              <a:rPr lang="en-US" sz="3300" dirty="0"/>
              <a:t>.</a:t>
            </a:r>
          </a:p>
          <a:p>
            <a:pPr lvl="1">
              <a:buNone/>
            </a:pPr>
            <a:r>
              <a:rPr lang="en-US" sz="3300" dirty="0"/>
              <a:t>     </a:t>
            </a:r>
            <a:r>
              <a:rPr lang="en-US" sz="3300" i="1" dirty="0"/>
              <a:t>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1</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1</a:t>
            </a:r>
            <a:r>
              <a:rPr lang="en-US" sz="3300" dirty="0"/>
              <a:t>)</a:t>
            </a:r>
          </a:p>
          <a:p>
            <a:pPr lvl="1">
              <a:buNone/>
            </a:pPr>
            <a:r>
              <a:rPr lang="en-US" sz="3300" i="1" dirty="0"/>
              <a:t>     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2</a:t>
            </a:r>
            <a:r>
              <a:rPr lang="en-US" sz="3300" dirty="0"/>
              <a:t>)</a:t>
            </a:r>
          </a:p>
          <a:p>
            <a:pPr lvl="1">
              <a:buNone/>
            </a:pPr>
            <a:r>
              <a:rPr lang="en-US" sz="3300" dirty="0"/>
              <a:t>       </a:t>
            </a:r>
            <a:r>
              <a:rPr lang="en-US" sz="3300" dirty="0">
                <a:latin typeface="Cambria Math"/>
                <a:ea typeface="Cambria Math"/>
              </a:rPr>
              <a:t>∙</a:t>
            </a:r>
          </a:p>
          <a:p>
            <a:pPr lvl="1">
              <a:buNone/>
            </a:pPr>
            <a:r>
              <a:rPr lang="en-US" sz="3300" dirty="0">
                <a:latin typeface="Cambria Math"/>
                <a:ea typeface="Cambria Math"/>
              </a:rPr>
              <a:t>        ∙</a:t>
            </a:r>
          </a:p>
          <a:p>
            <a:pPr lvl="1">
              <a:buNone/>
            </a:pPr>
            <a:r>
              <a:rPr lang="en-US" sz="3300" dirty="0">
                <a:latin typeface="Cambria Math"/>
                <a:ea typeface="Cambria Math"/>
              </a:rPr>
              <a:t>        ∙</a:t>
            </a:r>
            <a:endParaRPr lang="en-US" sz="3300" dirty="0"/>
          </a:p>
          <a:p>
            <a:pPr lvl="1">
              <a:buNone/>
            </a:pPr>
            <a:r>
              <a:rPr lang="en-US" sz="3300" i="1" dirty="0"/>
              <a:t>    x </a:t>
            </a:r>
            <a:r>
              <a:rPr lang="en-US" sz="3300" dirty="0">
                <a:latin typeface="Cambria Math"/>
                <a:ea typeface="Cambria Math"/>
              </a:rPr>
              <a:t>≡</a:t>
            </a:r>
            <a:r>
              <a:rPr lang="en-US" sz="3300" dirty="0"/>
              <a:t> </a:t>
            </a:r>
            <a:r>
              <a:rPr lang="en-US" sz="3300" i="1" dirty="0"/>
              <a:t>a</a:t>
            </a:r>
            <a:r>
              <a:rPr lang="en-US" sz="3300" i="1" baseline="-25000" dirty="0">
                <a:ea typeface="Cambria Math" pitchFamily="18" charset="0"/>
              </a:rPr>
              <a:t>n</a:t>
            </a:r>
            <a:r>
              <a:rPr lang="en-US" sz="3300"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n</a:t>
            </a:r>
            <a:r>
              <a:rPr lang="en-US" sz="3300"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80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524000"/>
            <a:ext cx="8229600" cy="4800600"/>
          </a:xfrm>
        </p:spPr>
        <p:txBody>
          <a:bodyPr>
            <a:normAutofit fontScale="85000" lnSpcReduction="1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r>
              <a:rPr lang="en-US" sz="3800" baseline="-25000" dirty="0">
                <a:latin typeface="Cambria Math" pitchFamily="18" charset="0"/>
                <a:ea typeface="Cambria Math" pitchFamily="18" charset="0"/>
              </a:rPr>
              <a:t>(mod m)</a:t>
            </a:r>
            <a:endParaRPr lang="en-US" sz="3800"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4047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7800"/>
            <a:ext cx="8763000" cy="4955203"/>
          </a:xfrm>
          <a:prstGeom prst="rect">
            <a:avLst/>
          </a:prstGeom>
        </p:spPr>
        <p:txBody>
          <a:bodyPr wrap="square">
            <a:spAutoFit/>
          </a:bodyPr>
          <a:lstStyle/>
          <a:p>
            <a:pPr algn="just"/>
            <a:r>
              <a:rPr lang="en-US" sz="2800" dirty="0"/>
              <a:t>Word Problem: </a:t>
            </a:r>
          </a:p>
          <a:p>
            <a:pPr algn="just"/>
            <a:r>
              <a:rPr lang="en-US" sz="24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a:p>
            <a:pPr algn="just"/>
            <a:r>
              <a:rPr lang="en-US" sz="2400" dirty="0"/>
              <a:t>Solution:</a:t>
            </a:r>
          </a:p>
          <a:p>
            <a:pPr algn="just"/>
            <a:r>
              <a:rPr lang="en-US" sz="2400" dirty="0"/>
              <a:t>We have the following </a:t>
            </a:r>
            <a:r>
              <a:rPr lang="en-US" sz="2400" dirty="0" err="1"/>
              <a:t>congurences</a:t>
            </a:r>
            <a:endParaRPr lang="en-US" sz="2400" dirty="0"/>
          </a:p>
          <a:p>
            <a:pPr algn="just"/>
            <a:r>
              <a:rPr lang="en-US" sz="2400" i="1" dirty="0"/>
              <a:t> 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 </a:t>
            </a:r>
            <a:r>
              <a:rPr lang="en-US" sz="2400" dirty="0"/>
              <a:t>( mod </a:t>
            </a:r>
            <a:r>
              <a:rPr lang="en-US" sz="2400" dirty="0">
                <a:latin typeface="Cambria Math" pitchFamily="18" charset="0"/>
                <a:ea typeface="Cambria Math" pitchFamily="18" charset="0"/>
              </a:rPr>
              <a:t>5</a:t>
            </a:r>
            <a:r>
              <a:rPr lang="en-US" sz="2400" dirty="0"/>
              <a:t>), </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6 </a:t>
            </a:r>
            <a:r>
              <a:rPr lang="en-US" sz="2400" dirty="0"/>
              <a:t>( mod </a:t>
            </a:r>
            <a:r>
              <a:rPr lang="en-US" sz="2400" dirty="0">
                <a:latin typeface="Cambria Math" pitchFamily="18" charset="0"/>
                <a:ea typeface="Cambria Math" pitchFamily="18" charset="0"/>
              </a:rPr>
              <a:t>8</a:t>
            </a:r>
            <a:r>
              <a:rPr lang="en-US" sz="2400" dirty="0"/>
              <a:t>),</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8 </a:t>
            </a:r>
            <a:r>
              <a:rPr lang="en-US" sz="2400" dirty="0"/>
              <a:t>( mod </a:t>
            </a:r>
            <a:r>
              <a:rPr lang="en-US" sz="2400" dirty="0">
                <a:latin typeface="Cambria Math" pitchFamily="18" charset="0"/>
                <a:ea typeface="Cambria Math" pitchFamily="18" charset="0"/>
              </a:rPr>
              <a:t>9</a:t>
            </a:r>
            <a:r>
              <a:rPr lang="en-US" sz="2400" dirty="0"/>
              <a:t>).</a:t>
            </a:r>
          </a:p>
        </p:txBody>
      </p:sp>
      <p:sp>
        <p:nvSpPr>
          <p:cNvPr id="3" name="Title 1">
            <a:extLst>
              <a:ext uri="{FF2B5EF4-FFF2-40B4-BE49-F238E27FC236}">
                <a16:creationId xmlns:a16="http://schemas.microsoft.com/office/drawing/2014/main" id="{E58D460E-E72B-4FC5-A2A8-2E53B8B55198}"/>
              </a:ext>
            </a:extLst>
          </p:cNvPr>
          <p:cNvSpPr txBox="1">
            <a:spLocks/>
          </p:cNvSpPr>
          <p:nvPr/>
        </p:nvSpPr>
        <p:spPr>
          <a:xfrm>
            <a:off x="457200" y="704088"/>
            <a:ext cx="8229600" cy="667512"/>
          </a:xfrm>
          <a:prstGeom prst="rect">
            <a:avLst/>
          </a:prstGeom>
        </p:spPr>
        <p:txBody>
          <a:bodyPr>
            <a:normAutofit fontScale="9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t>The Chinese Remainder Theorem</a:t>
            </a:r>
            <a:endParaRPr lang="en-US" dirty="0"/>
          </a:p>
        </p:txBody>
      </p:sp>
    </p:spTree>
    <p:extLst>
      <p:ext uri="{BB962C8B-B14F-4D97-AF65-F5344CB8AC3E}">
        <p14:creationId xmlns:p14="http://schemas.microsoft.com/office/powerpoint/2010/main" val="1501422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2372274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Fermat’s Little theorem</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0592477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Caesar Cipher</a:t>
            </a:r>
          </a:p>
        </p:txBody>
      </p:sp>
      <p:sp>
        <p:nvSpPr>
          <p:cNvPr id="3" name="Content Placeholder 2"/>
          <p:cNvSpPr>
            <a:spLocks noGrp="1"/>
          </p:cNvSpPr>
          <p:nvPr>
            <p:ph idx="1"/>
          </p:nvPr>
        </p:nvSpPr>
        <p:spPr>
          <a:xfrm>
            <a:off x="212002" y="1447800"/>
            <a:ext cx="8474798" cy="4876800"/>
          </a:xfrm>
        </p:spPr>
        <p:txBody>
          <a:bodyPr>
            <a:noAutofit/>
          </a:bodyPr>
          <a:lstStyle/>
          <a:p>
            <a:pPr indent="0" algn="just">
              <a:buNone/>
            </a:pPr>
            <a:r>
              <a:rPr lang="en-US" sz="1800"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sz="1800" i="1" dirty="0"/>
              <a:t>encryption</a:t>
            </a:r>
            <a:r>
              <a:rPr lang="en-US" sz="1800" dirty="0"/>
              <a:t>.</a:t>
            </a:r>
          </a:p>
          <a:p>
            <a:pPr algn="just">
              <a:buNone/>
            </a:pPr>
            <a:r>
              <a:rPr lang="en-US" sz="1800" dirty="0"/>
              <a:t>     Here is how the encryption process works:</a:t>
            </a:r>
          </a:p>
          <a:p>
            <a:pPr lvl="1" algn="just"/>
            <a:r>
              <a:rPr lang="en-US" sz="1800" dirty="0"/>
              <a:t>Replace each letter by an integer from </a:t>
            </a:r>
            <a:r>
              <a:rPr lang="en-US" sz="1800" b="1" dirty="0"/>
              <a:t>Z</a:t>
            </a:r>
            <a:r>
              <a:rPr lang="en-US" sz="1800" baseline="-25000" dirty="0">
                <a:latin typeface="Cambria Math" pitchFamily="18" charset="0"/>
                <a:ea typeface="Cambria Math" pitchFamily="18" charset="0"/>
              </a:rPr>
              <a:t>26</a:t>
            </a:r>
            <a:r>
              <a:rPr lang="en-US" sz="1800" dirty="0"/>
              <a:t>, that is an integer from </a:t>
            </a:r>
            <a:r>
              <a:rPr lang="en-US" sz="1800" dirty="0">
                <a:latin typeface="Cambria Math" pitchFamily="18" charset="0"/>
                <a:ea typeface="Cambria Math" pitchFamily="18" charset="0"/>
              </a:rPr>
              <a:t>0 </a:t>
            </a:r>
            <a:r>
              <a:rPr lang="en-US" sz="1800" dirty="0"/>
              <a:t>to </a:t>
            </a:r>
            <a:r>
              <a:rPr lang="en-US" sz="1800" dirty="0">
                <a:latin typeface="Cambria Math" pitchFamily="18" charset="0"/>
                <a:ea typeface="Cambria Math" pitchFamily="18" charset="0"/>
              </a:rPr>
              <a:t>25 </a:t>
            </a:r>
            <a:r>
              <a:rPr lang="en-US" sz="1800" dirty="0"/>
              <a:t>representing one less than its position in the alphabet.</a:t>
            </a:r>
          </a:p>
          <a:p>
            <a:pPr lvl="1" algn="just"/>
            <a:r>
              <a:rPr lang="en-US" sz="1800" dirty="0"/>
              <a:t>The encryption function is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 It replaces each integer </a:t>
            </a:r>
            <a:r>
              <a:rPr lang="en-US" sz="1800" i="1" dirty="0"/>
              <a:t>p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r>
              <a:rPr lang="en-US" sz="1800" dirty="0"/>
              <a:t> by </a:t>
            </a:r>
            <a:r>
              <a:rPr lang="en-US" sz="1800" i="1" dirty="0"/>
              <a:t>f</a:t>
            </a:r>
            <a:r>
              <a:rPr lang="en-US" sz="1800" dirty="0"/>
              <a:t>(</a:t>
            </a:r>
            <a:r>
              <a:rPr lang="en-US" sz="1800" i="1" dirty="0"/>
              <a:t>p</a:t>
            </a:r>
            <a:r>
              <a:rPr lang="en-US" sz="1800" dirty="0"/>
              <a:t>)</a:t>
            </a:r>
            <a:r>
              <a:rPr lang="en-US" sz="1800" i="1" dirty="0"/>
              <a:t>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p>
          <a:p>
            <a:pPr lvl="1" algn="just"/>
            <a:r>
              <a:rPr lang="en-US" sz="1800" dirty="0"/>
              <a:t>Replace each integer </a:t>
            </a:r>
            <a:r>
              <a:rPr lang="en-US" sz="1800" i="1" dirty="0"/>
              <a:t>p</a:t>
            </a:r>
            <a:r>
              <a:rPr lang="en-US" sz="1800" dirty="0"/>
              <a:t> by the letter with the position </a:t>
            </a:r>
            <a:r>
              <a:rPr lang="en-US" sz="1800" i="1" dirty="0"/>
              <a:t>p</a:t>
            </a:r>
            <a:r>
              <a:rPr lang="en-US" sz="1800" dirty="0"/>
              <a:t> +</a:t>
            </a:r>
            <a:r>
              <a:rPr lang="en-US" sz="1800" dirty="0">
                <a:latin typeface="Cambria Math" pitchFamily="18" charset="0"/>
                <a:ea typeface="Cambria Math" pitchFamily="18" charset="0"/>
              </a:rPr>
              <a:t> 1 </a:t>
            </a:r>
            <a:r>
              <a:rPr lang="en-US" sz="1800" dirty="0"/>
              <a:t>in the alphabet.</a:t>
            </a:r>
          </a:p>
          <a:p>
            <a:pPr algn="just">
              <a:buNone/>
            </a:pPr>
            <a:r>
              <a:rPr lang="en-US" sz="1800" b="1" dirty="0"/>
              <a:t>    Example</a:t>
            </a:r>
            <a:r>
              <a:rPr lang="en-US" sz="1800" dirty="0"/>
              <a:t>: Encrypt the message “MEET YOU IN THE PARK” using the Caesar cipher.</a:t>
            </a:r>
          </a:p>
          <a:p>
            <a:pPr algn="just">
              <a:buNone/>
            </a:pPr>
            <a:r>
              <a:rPr lang="en-US" sz="1800" dirty="0"/>
              <a:t>    </a:t>
            </a:r>
            <a:r>
              <a:rPr lang="en-US" sz="1800" b="1" dirty="0"/>
              <a:t>Solution</a:t>
            </a:r>
            <a:r>
              <a:rPr lang="en-US" sz="1800" dirty="0"/>
              <a:t>: </a:t>
            </a:r>
            <a:r>
              <a:rPr lang="en-US" sz="1800" dirty="0">
                <a:latin typeface="Cambria Math" pitchFamily="18" charset="0"/>
                <a:ea typeface="Cambria Math" pitchFamily="18" charset="0"/>
              </a:rPr>
              <a:t>12 4 4 19    24 14 20    8 13    19 7 4    15 0 17 10</a:t>
            </a:r>
            <a:r>
              <a:rPr lang="en-US" sz="1800" dirty="0"/>
              <a:t>.</a:t>
            </a:r>
          </a:p>
          <a:p>
            <a:pPr algn="just">
              <a:buNone/>
            </a:pPr>
            <a:r>
              <a:rPr lang="en-US" sz="1800" dirty="0"/>
              <a:t>    Now replace each of these numbers </a:t>
            </a:r>
            <a:r>
              <a:rPr lang="en-US" sz="1800" i="1" dirty="0"/>
              <a:t>p</a:t>
            </a:r>
            <a:r>
              <a:rPr lang="en-US" sz="1800" dirty="0"/>
              <a:t> by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a:t>
            </a:r>
          </a:p>
          <a:p>
            <a:pPr algn="just">
              <a:buNone/>
            </a:pPr>
            <a:r>
              <a:rPr lang="en-US" sz="1800" dirty="0"/>
              <a:t>                      </a:t>
            </a:r>
            <a:r>
              <a:rPr lang="en-US" sz="1800" dirty="0">
                <a:latin typeface="Cambria Math" pitchFamily="18" charset="0"/>
                <a:ea typeface="Cambria Math" pitchFamily="18" charset="0"/>
              </a:rPr>
              <a:t>15 7 7 22    1 17 23    11 16    22 10 7    18 3 20 13</a:t>
            </a:r>
            <a:r>
              <a:rPr lang="en-US" sz="1800" dirty="0"/>
              <a:t>.</a:t>
            </a:r>
          </a:p>
          <a:p>
            <a:pPr algn="just">
              <a:buNone/>
            </a:pPr>
            <a:r>
              <a:rPr lang="en-US" sz="1800" dirty="0"/>
              <a:t>     Translating the numbers back to letters produces the encrypted message</a:t>
            </a:r>
          </a:p>
          <a:p>
            <a:pPr algn="just">
              <a:buNone/>
            </a:pPr>
            <a:r>
              <a:rPr lang="en-US" sz="1800"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772400" y="0"/>
            <a:ext cx="1159598" cy="1447800"/>
          </a:xfrm>
          <a:prstGeom prst="rect">
            <a:avLst/>
          </a:prstGeom>
          <a:noFill/>
        </p:spPr>
      </p:pic>
    </p:spTree>
    <p:extLst>
      <p:ext uri="{BB962C8B-B14F-4D97-AF65-F5344CB8AC3E}">
        <p14:creationId xmlns:p14="http://schemas.microsoft.com/office/powerpoint/2010/main" val="22246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38613672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400768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2084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C510A-335D-4556-8283-AEBEA26E4CB1}"/>
              </a:ext>
            </a:extLst>
          </p:cNvPr>
          <p:cNvSpPr>
            <a:spLocks noGrp="1"/>
          </p:cNvSpPr>
          <p:nvPr>
            <p:ph idx="1"/>
          </p:nvPr>
        </p:nvSpPr>
        <p:spPr>
          <a:xfrm>
            <a:off x="152400" y="1295400"/>
            <a:ext cx="8763000" cy="5334000"/>
          </a:xfrm>
        </p:spPr>
        <p:txBody>
          <a:bodyPr>
            <a:normAutofit fontScale="92500" lnSpcReduction="10000"/>
          </a:bodyPr>
          <a:lstStyle/>
          <a:p>
            <a:pPr marL="0" indent="0" algn="l">
              <a:buNone/>
            </a:pPr>
            <a:r>
              <a:rPr lang="en-US" sz="2800" b="1" i="0" u="none" strike="noStrike" baseline="0" dirty="0">
                <a:latin typeface="Times New Roman" panose="02020603050405020304" pitchFamily="18" charset="0"/>
              </a:rPr>
              <a:t>EXAMPLE:</a:t>
            </a:r>
          </a:p>
          <a:p>
            <a:pPr marL="0" indent="0" algn="just">
              <a:buNone/>
            </a:pPr>
            <a:r>
              <a:rPr lang="en-US" sz="2800" b="0" i="0" u="none" strike="noStrike" baseline="0" dirty="0">
                <a:latin typeface="TimesNewRomanPSMT"/>
              </a:rPr>
              <a:t>Find the 20th term of the arithmetic sequence</a:t>
            </a:r>
          </a:p>
          <a:p>
            <a:pPr marL="0" indent="0" algn="just">
              <a:buNone/>
            </a:pPr>
            <a:r>
              <a:rPr lang="en-US" sz="2800" dirty="0">
                <a:latin typeface="TimesNewRomanPSMT"/>
              </a:rPr>
              <a:t>			</a:t>
            </a:r>
            <a:r>
              <a:rPr lang="en-PK" sz="2800" b="0" i="0" u="none" strike="noStrike" baseline="0" dirty="0">
                <a:latin typeface="TimesNewRomanPSMT"/>
              </a:rPr>
              <a:t>3, 9, 15, 21, …</a:t>
            </a:r>
            <a:endParaRPr lang="en-US" sz="2800" b="0" i="0" u="none" strike="noStrike" baseline="0" dirty="0">
              <a:latin typeface="TimesNewRomanPSMT"/>
            </a:endParaRPr>
          </a:p>
          <a:p>
            <a:pPr marL="0" indent="0" algn="l">
              <a:buNone/>
            </a:pPr>
            <a:r>
              <a:rPr lang="en-US" sz="2800" b="1" i="0" u="none" strike="noStrike" baseline="0" dirty="0">
                <a:latin typeface="Times New Roman" panose="02020603050405020304" pitchFamily="18" charset="0"/>
              </a:rPr>
              <a:t>SOLUTION:</a:t>
            </a:r>
          </a:p>
          <a:p>
            <a:r>
              <a:rPr lang="en-US" sz="2800" b="0" i="0" u="none" strike="noStrike" baseline="0" dirty="0">
                <a:latin typeface="TimesNewRomanPSMT"/>
              </a:rPr>
              <a:t>Here a = first term = 3</a:t>
            </a:r>
          </a:p>
          <a:p>
            <a:pPr algn="l"/>
            <a:r>
              <a:rPr lang="en-US" sz="2800" b="0" i="0" u="none" strike="noStrike" baseline="0" dirty="0">
                <a:latin typeface="TimesNewRomanPSMT"/>
              </a:rPr>
              <a:t>d = common difference = 9 - 3 = 6</a:t>
            </a:r>
          </a:p>
          <a:p>
            <a:pPr algn="l"/>
            <a:r>
              <a:rPr lang="en-US" sz="2800" b="0" i="0" u="none" strike="noStrike" baseline="0" dirty="0">
                <a:latin typeface="TimesNewRomanPSMT"/>
              </a:rPr>
              <a:t>n = term number = 20</a:t>
            </a:r>
          </a:p>
          <a:p>
            <a:pPr algn="l"/>
            <a:r>
              <a:rPr lang="en-US" sz="2800" b="0" i="0" u="none" strike="noStrike" baseline="0" dirty="0">
                <a:latin typeface="TimesNewRomanPSMT"/>
              </a:rPr>
              <a:t>a</a:t>
            </a:r>
            <a:r>
              <a:rPr lang="en-US" sz="1600" b="1" i="0" u="none" strike="noStrike" baseline="0" dirty="0">
                <a:latin typeface="TimesNewRomanPSMT"/>
              </a:rPr>
              <a:t>20</a:t>
            </a:r>
            <a:r>
              <a:rPr lang="en-US" sz="800" b="0" i="0" u="none" strike="noStrike" baseline="0" dirty="0">
                <a:latin typeface="TimesNewRomanPSMT"/>
              </a:rPr>
              <a:t> </a:t>
            </a:r>
            <a:r>
              <a:rPr lang="en-US" sz="2800" b="0" i="0" u="none" strike="noStrike" baseline="0" dirty="0">
                <a:latin typeface="TimesNewRomanPSMT"/>
              </a:rPr>
              <a:t>= value of 20th term = ?</a:t>
            </a:r>
          </a:p>
          <a:p>
            <a:pPr algn="l"/>
            <a:r>
              <a:rPr lang="pt-BR" sz="2800" b="0" i="0" u="none" strike="noStrike" baseline="0" dirty="0">
                <a:latin typeface="TimesNewRomanPSMT"/>
              </a:rPr>
              <a:t>Since a</a:t>
            </a:r>
            <a:r>
              <a:rPr lang="pt-BR" sz="800" b="0" i="0" u="none" strike="noStrike" baseline="0" dirty="0">
                <a:latin typeface="TimesNewRomanPSMT"/>
              </a:rPr>
              <a:t>n </a:t>
            </a:r>
            <a:r>
              <a:rPr lang="pt-BR" sz="2800" b="0" i="0" u="none" strike="noStrike" baseline="0" dirty="0">
                <a:latin typeface="TimesNewRomanPSMT"/>
              </a:rPr>
              <a:t>= a + (n - 1) d; n </a:t>
            </a:r>
            <a:r>
              <a:rPr lang="pt-BR" sz="2800" b="0" i="0" u="none" strike="noStrike" baseline="0" dirty="0">
                <a:latin typeface="SymbolMT"/>
              </a:rPr>
              <a:t>≥</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1600" b="1" i="0" u="none" strike="noStrike" baseline="0" dirty="0">
                <a:latin typeface="TimesNewRomanPSMT"/>
              </a:rPr>
              <a:t>20 </a:t>
            </a:r>
            <a:r>
              <a:rPr lang="pt-BR" sz="2800" b="0" i="0" u="none" strike="noStrike" baseline="0" dirty="0">
                <a:latin typeface="TimesNewRomanPSMT"/>
              </a:rPr>
              <a:t>= 3 + (20 - 1) 6</a:t>
            </a:r>
          </a:p>
          <a:p>
            <a:pPr marL="0" indent="0" algn="l">
              <a:buNone/>
            </a:pPr>
            <a:r>
              <a:rPr lang="pt-BR" sz="2800" dirty="0">
                <a:latin typeface="TimesNewRomanPSMT"/>
              </a:rPr>
              <a:t>       </a:t>
            </a:r>
            <a:r>
              <a:rPr lang="pt-BR" sz="2800" b="0" i="0" u="none" strike="noStrike" baseline="0" dirty="0">
                <a:latin typeface="TimesNewRomanPSMT"/>
              </a:rPr>
              <a:t> </a:t>
            </a:r>
            <a:r>
              <a:rPr lang="en-PK" sz="2800" b="0" i="0" u="none" strike="noStrike" baseline="0" dirty="0">
                <a:latin typeface="TimesNewRomanPSMT"/>
              </a:rPr>
              <a:t>= 3 + 114</a:t>
            </a:r>
            <a:r>
              <a:rPr lang="en-US" sz="2800" b="0" i="0" u="none" strike="noStrike" baseline="0" dirty="0">
                <a:latin typeface="TimesNewRomanPSMT"/>
              </a:rPr>
              <a:t> </a:t>
            </a:r>
          </a:p>
          <a:p>
            <a:pPr marL="0" indent="0" algn="l">
              <a:buNone/>
            </a:pPr>
            <a:r>
              <a:rPr lang="en-US" sz="2800" b="0" i="0" u="none" strike="noStrike" baseline="0" dirty="0">
                <a:latin typeface="TimesNewRomanPSMT"/>
              </a:rPr>
              <a:t>        </a:t>
            </a:r>
            <a:r>
              <a:rPr lang="en-PK" sz="2800" b="0" i="0" u="none" strike="noStrike" baseline="0" dirty="0">
                <a:latin typeface="TimesNewRomanPSMT"/>
              </a:rPr>
              <a:t>= 117</a:t>
            </a:r>
          </a:p>
        </p:txBody>
      </p:sp>
      <p:sp>
        <p:nvSpPr>
          <p:cNvPr id="4" name="Title 1">
            <a:extLst>
              <a:ext uri="{FF2B5EF4-FFF2-40B4-BE49-F238E27FC236}">
                <a16:creationId xmlns:a16="http://schemas.microsoft.com/office/drawing/2014/main" id="{84B59894-007D-4AD3-BD79-35CA1F5E7612}"/>
              </a:ext>
            </a:extLst>
          </p:cNvPr>
          <p:cNvSpPr>
            <a:spLocks noGrp="1"/>
          </p:cNvSpPr>
          <p:nvPr>
            <p:ph type="title"/>
          </p:nvPr>
        </p:nvSpPr>
        <p:spPr>
          <a:xfrm>
            <a:off x="457200" y="381000"/>
            <a:ext cx="8229600" cy="914400"/>
          </a:xfrm>
        </p:spPr>
        <p:txBody>
          <a:bodyPr>
            <a:normAutofit/>
          </a:bodyPr>
          <a:lstStyle/>
          <a:p>
            <a:r>
              <a:rPr lang="en-US" dirty="0"/>
              <a:t>Arithmetic Sequences </a:t>
            </a:r>
          </a:p>
        </p:txBody>
      </p:sp>
    </p:spTree>
    <p:extLst>
      <p:ext uri="{BB962C8B-B14F-4D97-AF65-F5344CB8AC3E}">
        <p14:creationId xmlns:p14="http://schemas.microsoft.com/office/powerpoint/2010/main" val="33690605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30375244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20366589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25490650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153</a:t>
            </a:fld>
            <a:endParaRPr lang="en-US" altLang="en-US"/>
          </a:p>
        </p:txBody>
      </p:sp>
    </p:spTree>
    <p:extLst>
      <p:ext uri="{BB962C8B-B14F-4D97-AF65-F5344CB8AC3E}">
        <p14:creationId xmlns:p14="http://schemas.microsoft.com/office/powerpoint/2010/main" val="29182529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154</a:t>
            </a:fld>
            <a:endParaRPr lang="en-US" altLang="en-US"/>
          </a:p>
        </p:txBody>
      </p:sp>
    </p:spTree>
    <p:extLst>
      <p:ext uri="{BB962C8B-B14F-4D97-AF65-F5344CB8AC3E}">
        <p14:creationId xmlns:p14="http://schemas.microsoft.com/office/powerpoint/2010/main" val="32365275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155</a:t>
            </a:fld>
            <a:endParaRPr lang="en-US" altLang="en-US"/>
          </a:p>
        </p:txBody>
      </p:sp>
    </p:spTree>
    <p:extLst>
      <p:ext uri="{BB962C8B-B14F-4D97-AF65-F5344CB8AC3E}">
        <p14:creationId xmlns:p14="http://schemas.microsoft.com/office/powerpoint/2010/main" val="88783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156</a:t>
            </a:fld>
            <a:endParaRPr lang="en-US" altLang="en-US"/>
          </a:p>
        </p:txBody>
      </p:sp>
    </p:spTree>
    <p:extLst>
      <p:ext uri="{BB962C8B-B14F-4D97-AF65-F5344CB8AC3E}">
        <p14:creationId xmlns:p14="http://schemas.microsoft.com/office/powerpoint/2010/main" val="28237989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8033180" y="254508"/>
            <a:ext cx="904494" cy="1040892"/>
          </a:xfrm>
        </p:spPr>
      </p:pic>
      <p:sp>
        <p:nvSpPr>
          <p:cNvPr id="6" name="Content Placeholder 2"/>
          <p:cNvSpPr txBox="1">
            <a:spLocks/>
          </p:cNvSpPr>
          <p:nvPr/>
        </p:nvSpPr>
        <p:spPr>
          <a:xfrm>
            <a:off x="304800" y="1679805"/>
            <a:ext cx="8610600" cy="5178195"/>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248400" y="643991"/>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334818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Tree>
    <p:extLst>
      <p:ext uri="{BB962C8B-B14F-4D97-AF65-F5344CB8AC3E}">
        <p14:creationId xmlns:p14="http://schemas.microsoft.com/office/powerpoint/2010/main" val="35377801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lstStyle/>
          <a:p>
            <a:r>
              <a:rPr lang="en-US" dirty="0"/>
              <a:t>A proof is a valid argument that establishes the truth of a mathematical statement.</a:t>
            </a:r>
          </a:p>
          <a:p>
            <a:endParaRPr lang="en-US" dirty="0"/>
          </a:p>
          <a:p>
            <a:r>
              <a:rPr lang="en-US" dirty="0"/>
              <a:t>Ingredients:</a:t>
            </a:r>
          </a:p>
          <a:p>
            <a:pPr lvl="1"/>
            <a:r>
              <a:rPr lang="en-US" dirty="0"/>
              <a:t>hypotheses of the theorem</a:t>
            </a:r>
          </a:p>
          <a:p>
            <a:pPr lvl="1"/>
            <a:r>
              <a:rPr lang="en-US" dirty="0"/>
              <a:t>axioms assumed to be true</a:t>
            </a:r>
          </a:p>
          <a:p>
            <a:pPr lvl="1"/>
            <a:r>
              <a:rPr lang="en-US" dirty="0"/>
              <a:t>previously proven theorems</a:t>
            </a:r>
          </a:p>
          <a:p>
            <a:pPr lvl="1"/>
            <a:r>
              <a:rPr lang="en-US" dirty="0"/>
              <a:t>rules of inference</a:t>
            </a:r>
          </a:p>
        </p:txBody>
      </p:sp>
      <p:sp>
        <p:nvSpPr>
          <p:cNvPr id="4" name="TextBox 3"/>
          <p:cNvSpPr txBox="1"/>
          <p:nvPr/>
        </p:nvSpPr>
        <p:spPr>
          <a:xfrm>
            <a:off x="6172200" y="4191000"/>
            <a:ext cx="2971800" cy="2308324"/>
          </a:xfrm>
          <a:prstGeom prst="rect">
            <a:avLst/>
          </a:prstGeom>
          <a:noFill/>
        </p:spPr>
        <p:txBody>
          <a:bodyPr wrap="square" rtlCol="0">
            <a:spAutoFit/>
          </a:bodyPr>
          <a:lstStyle/>
          <a:p>
            <a:r>
              <a:rPr lang="en-US" sz="3600" dirty="0">
                <a:solidFill>
                  <a:srgbClr val="FF0000"/>
                </a:solidFill>
              </a:rPr>
              <a:t>You get: </a:t>
            </a:r>
          </a:p>
          <a:p>
            <a:r>
              <a:rPr lang="en-US" sz="3600" dirty="0">
                <a:solidFill>
                  <a:srgbClr val="FF0000"/>
                </a:solidFill>
              </a:rPr>
              <a:t>truth of the</a:t>
            </a:r>
          </a:p>
          <a:p>
            <a:r>
              <a:rPr lang="en-US" sz="3600" dirty="0">
                <a:solidFill>
                  <a:srgbClr val="FF0000"/>
                </a:solidFill>
              </a:rPr>
              <a:t>statement </a:t>
            </a:r>
          </a:p>
          <a:p>
            <a:r>
              <a:rPr lang="en-US" sz="3600" dirty="0">
                <a:solidFill>
                  <a:srgbClr val="FF0000"/>
                </a:solidFill>
              </a:rPr>
              <a:t>being proved</a:t>
            </a:r>
          </a:p>
        </p:txBody>
      </p:sp>
    </p:spTree>
    <p:extLst>
      <p:ext uri="{BB962C8B-B14F-4D97-AF65-F5344CB8AC3E}">
        <p14:creationId xmlns:p14="http://schemas.microsoft.com/office/powerpoint/2010/main" val="1303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FE44B6-D7F2-4BA8-9DEE-D97A5A769816}"/>
              </a:ext>
            </a:extLst>
          </p:cNvPr>
          <p:cNvSpPr>
            <a:spLocks noGrp="1"/>
          </p:cNvSpPr>
          <p:nvPr>
            <p:ph type="title"/>
          </p:nvPr>
        </p:nvSpPr>
        <p:spPr>
          <a:xfrm>
            <a:off x="457200" y="457200"/>
            <a:ext cx="8229600" cy="762000"/>
          </a:xfrm>
        </p:spPr>
        <p:txBody>
          <a:bodyPr>
            <a:normAutofit fontScale="90000"/>
          </a:bodyPr>
          <a:lstStyle/>
          <a:p>
            <a:r>
              <a:rPr lang="en-US" dirty="0"/>
              <a:t>Arithmetic Sequences </a:t>
            </a:r>
          </a:p>
        </p:txBody>
      </p:sp>
      <p:sp>
        <p:nvSpPr>
          <p:cNvPr id="8" name="Content Placeholder 7">
            <a:extLst>
              <a:ext uri="{FF2B5EF4-FFF2-40B4-BE49-F238E27FC236}">
                <a16:creationId xmlns:a16="http://schemas.microsoft.com/office/drawing/2014/main" id="{526C1F8F-A9BC-4919-AF2C-2E43704B8590}"/>
              </a:ext>
            </a:extLst>
          </p:cNvPr>
          <p:cNvSpPr>
            <a:spLocks noGrp="1"/>
          </p:cNvSpPr>
          <p:nvPr>
            <p:ph idx="1"/>
          </p:nvPr>
        </p:nvSpPr>
        <p:spPr>
          <a:xfrm>
            <a:off x="152400" y="1371600"/>
            <a:ext cx="8839200" cy="5410200"/>
          </a:xfrm>
        </p:spPr>
        <p:txBody>
          <a:bodyPr>
            <a:normAutofit fontScale="85000" lnSpcReduction="20000"/>
          </a:bodyPr>
          <a:lstStyle/>
          <a:p>
            <a:pPr marL="0" indent="0" algn="l">
              <a:buNone/>
            </a:pPr>
            <a:r>
              <a:rPr lang="en-US" sz="2800" b="1" i="0" u="none" strike="noStrike" baseline="0" dirty="0">
                <a:latin typeface="Times New Roman" panose="02020603050405020304" pitchFamily="18" charset="0"/>
              </a:rPr>
              <a:t>EXERCISE:</a:t>
            </a:r>
          </a:p>
          <a:p>
            <a:pPr marL="0" indent="0" algn="l">
              <a:buNone/>
            </a:pPr>
            <a:r>
              <a:rPr lang="en-US" sz="2800" b="0" i="0" u="none" strike="noStrike" baseline="0" dirty="0">
                <a:latin typeface="TimesNewRomanPSMT"/>
              </a:rPr>
              <a:t>Find the 36th term of the arithmetic sequence whose 3rd term is 7 and 8th term is 17.</a:t>
            </a:r>
          </a:p>
          <a:p>
            <a:pPr marL="0" indent="0" algn="l">
              <a:buNone/>
            </a:pPr>
            <a:r>
              <a:rPr lang="en-US" sz="2800" b="1" i="0" u="none" strike="noStrike" baseline="0" dirty="0">
                <a:latin typeface="Times New Roman" panose="02020603050405020304" pitchFamily="18" charset="0"/>
              </a:rPr>
              <a:t>SOLUTION:</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the arithmetic sequence.</a:t>
            </a:r>
          </a:p>
          <a:p>
            <a:pPr marL="0" indent="0" algn="l">
              <a:buNone/>
            </a:pPr>
            <a:r>
              <a:rPr lang="en-US" sz="2800" b="0" i="0" u="none" strike="noStrike" baseline="0" dirty="0">
                <a:latin typeface="TimesNewRomanPSMT"/>
              </a:rPr>
              <a:t>Then	</a:t>
            </a:r>
            <a:r>
              <a:rPr lang="pt-BR" sz="2800" b="0" i="0" u="none" strike="noStrike" baseline="0" dirty="0">
                <a:latin typeface="TimesNewRomanPSMT"/>
              </a:rPr>
              <a:t>a</a:t>
            </a:r>
            <a:r>
              <a:rPr lang="pt-BR" sz="2200" b="1" i="0" u="none" strike="noStrike" baseline="0" dirty="0">
                <a:latin typeface="TimesNewRomanPSMT"/>
              </a:rPr>
              <a:t>n</a:t>
            </a:r>
            <a:r>
              <a:rPr lang="pt-BR" sz="800" b="0" i="0" u="none" strike="noStrike" baseline="0" dirty="0">
                <a:latin typeface="TimesNewRomanPSMT"/>
              </a:rPr>
              <a:t> </a:t>
            </a:r>
            <a:r>
              <a:rPr lang="pt-BR" sz="2800" b="0" i="0" u="none" strike="noStrike" baseline="0" dirty="0">
                <a:latin typeface="TimesNewRomanPSMT"/>
              </a:rPr>
              <a:t>= a + (n - 1)d n </a:t>
            </a:r>
            <a:r>
              <a:rPr lang="pt-BR" sz="2800" b="0" i="0" u="none" strike="noStrike" baseline="0" dirty="0">
                <a:latin typeface="SymbolMT"/>
              </a:rPr>
              <a:t>≥ </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2200" b="1" i="0" u="none" strike="noStrike" baseline="0" dirty="0">
                <a:latin typeface="TimesNewRomanPSMT"/>
              </a:rPr>
              <a:t>3 </a:t>
            </a:r>
            <a:r>
              <a:rPr lang="pt-BR" sz="2800" b="0" i="0" u="none" strike="noStrike" baseline="0" dirty="0">
                <a:latin typeface="TimesNewRomanPSMT"/>
              </a:rPr>
              <a:t>= a + (3 - 1) d </a:t>
            </a:r>
            <a:r>
              <a:rPr lang="en-US" sz="2800" b="0" i="0" u="none" strike="noStrike" baseline="0" dirty="0">
                <a:latin typeface="TimesNewRomanPSMT"/>
              </a:rPr>
              <a:t>and a</a:t>
            </a:r>
            <a:r>
              <a:rPr lang="en-US" sz="2200" b="1" i="0" u="none" strike="noStrike" baseline="0" dirty="0">
                <a:latin typeface="TimesNewRomanPSMT"/>
              </a:rPr>
              <a:t>8 </a:t>
            </a:r>
            <a:r>
              <a:rPr lang="en-US" sz="2800" b="0" i="0" u="none" strike="noStrike" baseline="0" dirty="0">
                <a:latin typeface="TimesNewRomanPSMT"/>
              </a:rPr>
              <a:t>= a + (8 - 1) d</a:t>
            </a:r>
          </a:p>
          <a:p>
            <a:pPr marL="0" indent="0" algn="l">
              <a:buNone/>
            </a:pPr>
            <a:r>
              <a:rPr lang="en-US" sz="2800" b="0" i="0" u="none" strike="noStrike" baseline="0" dirty="0">
                <a:latin typeface="TimesNewRomanPSMT"/>
              </a:rPr>
              <a:t>Given that a</a:t>
            </a:r>
            <a:r>
              <a:rPr lang="en-US" sz="800" b="0" i="0" u="none" strike="noStrike" baseline="0" dirty="0">
                <a:latin typeface="TimesNewRomanPSMT"/>
              </a:rPr>
              <a:t>3 </a:t>
            </a:r>
            <a:r>
              <a:rPr lang="en-US" sz="2800" b="0" i="0" u="none" strike="noStrike" baseline="0" dirty="0">
                <a:latin typeface="TimesNewRomanPSMT"/>
              </a:rPr>
              <a:t>= 7 and a</a:t>
            </a:r>
            <a:r>
              <a:rPr lang="en-US" sz="800" b="0" i="0" u="none" strike="noStrike" baseline="0" dirty="0">
                <a:latin typeface="TimesNewRomanPSMT"/>
              </a:rPr>
              <a:t>8 </a:t>
            </a:r>
            <a:r>
              <a:rPr lang="en-US" sz="2800" b="0" i="0" u="none" strike="noStrike" baseline="0" dirty="0">
                <a:latin typeface="TimesNewRomanPSMT"/>
              </a:rPr>
              <a:t>= 17. Therefore</a:t>
            </a:r>
          </a:p>
          <a:p>
            <a:pPr marL="0" indent="0" algn="l">
              <a:buNone/>
            </a:pPr>
            <a:r>
              <a:rPr lang="en-US" sz="2800" b="0" i="0" u="none" strike="noStrike" baseline="0" dirty="0">
                <a:latin typeface="TimesNewRomanPSMT"/>
              </a:rPr>
              <a:t>7 = a + 2d……………………(1) and 17 = a + 7d………….………..(2)</a:t>
            </a:r>
          </a:p>
          <a:p>
            <a:pPr marL="0" indent="0" algn="l">
              <a:buNone/>
            </a:pPr>
            <a:r>
              <a:rPr lang="en-US" sz="2800" b="0" i="0" u="none" strike="noStrike" baseline="0" dirty="0">
                <a:latin typeface="TimesNewRomanPSMT"/>
              </a:rPr>
              <a:t>Subtracting (1) from (2), we get,</a:t>
            </a:r>
          </a:p>
          <a:p>
            <a:pPr marL="0" indent="0" algn="l">
              <a:buNone/>
            </a:pPr>
            <a:r>
              <a:rPr lang="en-US" sz="2800" b="0" i="0" u="none" strike="noStrike" baseline="0" dirty="0">
                <a:latin typeface="TimesNewRomanPSMT"/>
              </a:rPr>
              <a:t>10 = 5d		</a:t>
            </a:r>
            <a:r>
              <a:rPr lang="en-US" sz="2800" b="0" i="0" u="none" strike="noStrike" baseline="0" dirty="0">
                <a:latin typeface="SymbolMT"/>
              </a:rPr>
              <a:t>⇒ </a:t>
            </a:r>
            <a:r>
              <a:rPr lang="en-US" sz="2800" b="0" i="0" u="none" strike="noStrike" baseline="0" dirty="0">
                <a:latin typeface="TimesNewRomanPSMT"/>
              </a:rPr>
              <a:t>d = 2</a:t>
            </a:r>
          </a:p>
          <a:p>
            <a:pPr marL="0" indent="0" algn="l">
              <a:buNone/>
            </a:pPr>
            <a:r>
              <a:rPr lang="en-US" sz="2800" b="0" i="0" u="none" strike="noStrike" baseline="0" dirty="0">
                <a:latin typeface="TimesNewRomanPSMT"/>
              </a:rPr>
              <a:t>Substituting d = 2 in (1) we have</a:t>
            </a:r>
          </a:p>
          <a:p>
            <a:pPr marL="0" indent="0" algn="l">
              <a:buNone/>
            </a:pPr>
            <a:r>
              <a:rPr lang="en-US" sz="2800" b="0" i="0" u="none" strike="noStrike" baseline="0" dirty="0">
                <a:latin typeface="TimesNewRomanPSMT"/>
              </a:rPr>
              <a:t>7 = a + 2(2)	which gives a = 3</a:t>
            </a:r>
            <a:endParaRPr lang="en-PK" dirty="0"/>
          </a:p>
        </p:txBody>
      </p:sp>
    </p:spTree>
    <p:extLst>
      <p:ext uri="{BB962C8B-B14F-4D97-AF65-F5344CB8AC3E}">
        <p14:creationId xmlns:p14="http://schemas.microsoft.com/office/powerpoint/2010/main" val="14247007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Usefulness</a:t>
            </a:r>
          </a:p>
        </p:txBody>
      </p:sp>
      <p:sp>
        <p:nvSpPr>
          <p:cNvPr id="3" name="Content Placeholder 2"/>
          <p:cNvSpPr>
            <a:spLocks noGrp="1"/>
          </p:cNvSpPr>
          <p:nvPr>
            <p:ph idx="1"/>
          </p:nvPr>
        </p:nvSpPr>
        <p:spPr/>
        <p:txBody>
          <a:bodyPr>
            <a:normAutofit lnSpcReduction="10000"/>
          </a:bodyPr>
          <a:lstStyle/>
          <a:p>
            <a:r>
              <a:rPr lang="en-US" dirty="0"/>
              <a:t>Computer Science</a:t>
            </a:r>
          </a:p>
          <a:p>
            <a:pPr lvl="1"/>
            <a:r>
              <a:rPr lang="en-US" dirty="0"/>
              <a:t>Verifying that computer programs are correct.</a:t>
            </a:r>
          </a:p>
          <a:p>
            <a:pPr lvl="1"/>
            <a:r>
              <a:rPr lang="en-US" dirty="0"/>
              <a:t>Establishing that operating systems are secure.</a:t>
            </a:r>
          </a:p>
          <a:p>
            <a:pPr lvl="1"/>
            <a:r>
              <a:rPr lang="en-US" dirty="0"/>
              <a:t>Making inferences in artificial intelligence.</a:t>
            </a:r>
          </a:p>
          <a:p>
            <a:pPr lvl="1"/>
            <a:r>
              <a:rPr lang="en-US" dirty="0"/>
              <a:t>Showing that system specifications are consistent.</a:t>
            </a:r>
          </a:p>
          <a:p>
            <a:endParaRPr lang="en-US" dirty="0"/>
          </a:p>
          <a:p>
            <a:r>
              <a:rPr lang="en-US" dirty="0"/>
              <a:t>Mathematics</a:t>
            </a:r>
          </a:p>
          <a:p>
            <a:pPr lvl="1"/>
            <a:r>
              <a:rPr lang="en-US" dirty="0"/>
              <a:t>Defining Formalism.</a:t>
            </a:r>
          </a:p>
          <a:p>
            <a:pPr lvl="1"/>
            <a:r>
              <a:rPr lang="en-US" dirty="0"/>
              <a:t>Providing specification in a common language.</a:t>
            </a:r>
          </a:p>
          <a:p>
            <a:pPr lvl="1"/>
            <a:r>
              <a:rPr lang="en-US" dirty="0"/>
              <a:t>Justification for the results.</a:t>
            </a:r>
          </a:p>
        </p:txBody>
      </p:sp>
    </p:spTree>
    <p:extLst>
      <p:ext uri="{BB962C8B-B14F-4D97-AF65-F5344CB8AC3E}">
        <p14:creationId xmlns:p14="http://schemas.microsoft.com/office/powerpoint/2010/main" val="24607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Definitions</a:t>
            </a:r>
            <a:br>
              <a:rPr lang="en-US" b="1" dirty="0"/>
            </a:br>
            <a:r>
              <a:rPr lang="en-US" b="1" dirty="0"/>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5181600"/>
              </a:xfrm>
            </p:spPr>
            <p:txBody>
              <a:bodyPr>
                <a:normAutofit fontScale="92500"/>
              </a:bodyPr>
              <a:lstStyle/>
              <a:p>
                <a:pPr marL="0" indent="0" algn="just">
                  <a:buNone/>
                </a:pPr>
                <a:r>
                  <a:rPr lang="en-US" sz="2400" dirty="0"/>
                  <a:t>1. An integer n is even if, and only if, n = 2k for some integer k. </a:t>
                </a:r>
              </a:p>
              <a:p>
                <a:pPr marL="0" indent="0" algn="just">
                  <a:buNone/>
                </a:pPr>
                <a:r>
                  <a:rPr lang="en-US" sz="2400" dirty="0"/>
                  <a:t>2. An integer n is odd if, and only if, n = 2k + 1 for some integer k. </a:t>
                </a:r>
              </a:p>
              <a:p>
                <a:pPr marL="0" indent="0" algn="just">
                  <a:buNone/>
                </a:pPr>
                <a:r>
                  <a:rPr lang="en-US" sz="2400" dirty="0"/>
                  <a:t>3. An integer n is prime if, and only if, n &gt; 1 and for all positive integers  r and s, if n = </a:t>
                </a:r>
                <a:r>
                  <a:rPr lang="en-US" sz="2400" dirty="0" err="1"/>
                  <a:t>r·s</a:t>
                </a:r>
                <a:r>
                  <a:rPr lang="en-US" sz="2400" dirty="0"/>
                  <a:t>, then r = 1 or s = 1. </a:t>
                </a:r>
              </a:p>
              <a:p>
                <a:pPr marL="0" indent="0" algn="just">
                  <a:buNone/>
                </a:pPr>
                <a:r>
                  <a:rPr lang="en-US" sz="2400" dirty="0"/>
                  <a:t>4. An integer n &gt; 1 is composite if, and only if, n = </a:t>
                </a:r>
                <a:r>
                  <a:rPr lang="en-US" sz="2400" dirty="0" err="1"/>
                  <a:t>r·s</a:t>
                </a:r>
                <a:r>
                  <a:rPr lang="en-US" sz="2400" dirty="0"/>
                  <a:t> for some positive</a:t>
                </a:r>
              </a:p>
              <a:p>
                <a:pPr marL="0" indent="0" algn="just">
                  <a:buNone/>
                </a:pPr>
                <a:r>
                  <a:rPr lang="en-US" sz="2400" dirty="0"/>
                  <a:t>integers r and s with r ≠ 1 and s ≠ 1.</a:t>
                </a:r>
              </a:p>
              <a:p>
                <a:pPr marL="0" indent="0" algn="just">
                  <a:buNone/>
                </a:pPr>
                <a:r>
                  <a:rPr lang="en-US" sz="2400" dirty="0"/>
                  <a:t>5. A real number r is rational if, and only if, r=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𝑏</m:t>
                        </m:r>
                      </m:den>
                    </m:f>
                  </m:oMath>
                </a14:m>
                <a:r>
                  <a:rPr lang="en-US" sz="2400" dirty="0"/>
                  <a:t> for some integers a and b with b ≠ 0.</a:t>
                </a:r>
              </a:p>
              <a:p>
                <a:pPr marL="0" indent="0" algn="just">
                  <a:buNone/>
                </a:pPr>
                <a:r>
                  <a:rPr lang="en-US" sz="2400" dirty="0"/>
                  <a:t>6. If n and d are integers and d ≠ 0, then d divides n, written </a:t>
                </a:r>
                <a:r>
                  <a:rPr lang="en-US" sz="2400" dirty="0" err="1"/>
                  <a:t>d|n</a:t>
                </a:r>
                <a:r>
                  <a:rPr lang="en-US" sz="2400" dirty="0"/>
                  <a:t> if, and</a:t>
                </a:r>
              </a:p>
              <a:p>
                <a:pPr marL="0" indent="0" algn="just">
                  <a:buNone/>
                </a:pPr>
                <a:r>
                  <a:rPr lang="en-US" sz="2400" dirty="0"/>
                  <a:t>only if, n = </a:t>
                </a:r>
                <a:r>
                  <a:rPr lang="en-US" sz="2400" dirty="0" err="1"/>
                  <a:t>d.k</a:t>
                </a:r>
                <a:r>
                  <a:rPr lang="en-US" sz="2400" dirty="0"/>
                  <a:t> for some integers k.</a:t>
                </a:r>
              </a:p>
              <a:p>
                <a:pPr marL="0" indent="0" algn="just">
                  <a:buNone/>
                </a:pPr>
                <a:r>
                  <a:rPr lang="en-US" sz="2400" dirty="0"/>
                  <a:t>7. An integer n is called a perfect square if, and only if, n =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𝑘</m:t>
                        </m:r>
                      </m:e>
                      <m:sup>
                        <m:r>
                          <a:rPr lang="en-US" sz="2400" b="0" i="1" dirty="0" smtClean="0">
                            <a:latin typeface="Cambria Math" panose="02040503050406030204" pitchFamily="18" charset="0"/>
                          </a:rPr>
                          <m:t>2</m:t>
                        </m:r>
                      </m:sup>
                    </m:sSup>
                  </m:oMath>
                </a14:m>
                <a:r>
                  <a:rPr lang="en-US" sz="2400" dirty="0"/>
                  <a:t> for some</a:t>
                </a:r>
              </a:p>
              <a:p>
                <a:pPr marL="0" indent="0" algn="just">
                  <a:buNone/>
                </a:pPr>
                <a:r>
                  <a:rPr lang="en-US" sz="2400" dirty="0"/>
                  <a:t>integer 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5181600"/>
              </a:xfrm>
              <a:blipFill>
                <a:blip r:embed="rId2"/>
                <a:stretch>
                  <a:fillRect l="-912" t="-824" r="-912"/>
                </a:stretch>
              </a:blipFill>
            </p:spPr>
            <p:txBody>
              <a:bodyPr/>
              <a:lstStyle/>
              <a:p>
                <a:r>
                  <a:rPr lang="en-PK">
                    <a:noFill/>
                  </a:rPr>
                  <a:t> </a:t>
                </a:r>
              </a:p>
            </p:txBody>
          </p:sp>
        </mc:Fallback>
      </mc:AlternateContent>
    </p:spTree>
    <p:extLst>
      <p:ext uri="{BB962C8B-B14F-4D97-AF65-F5344CB8AC3E}">
        <p14:creationId xmlns:p14="http://schemas.microsoft.com/office/powerpoint/2010/main" val="313513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43712"/>
          </a:xfrm>
        </p:spPr>
        <p:txBody>
          <a:bodyPr>
            <a:normAutofit fontScale="90000"/>
          </a:bodyPr>
          <a:lstStyle/>
          <a:p>
            <a:r>
              <a:rPr lang="en-US" dirty="0"/>
              <a:t>Types of Proofs</a:t>
            </a:r>
          </a:p>
        </p:txBody>
      </p:sp>
      <p:sp>
        <p:nvSpPr>
          <p:cNvPr id="3" name="Content Placeholder 2"/>
          <p:cNvSpPr>
            <a:spLocks noGrp="1"/>
          </p:cNvSpPr>
          <p:nvPr>
            <p:ph idx="1"/>
          </p:nvPr>
        </p:nvSpPr>
        <p:spPr>
          <a:xfrm>
            <a:off x="457200" y="1143000"/>
            <a:ext cx="8229600" cy="5181600"/>
          </a:xfrm>
        </p:spPr>
        <p:txBody>
          <a:bodyPr>
            <a:noAutofit/>
          </a:bodyPr>
          <a:lstStyle/>
          <a:p>
            <a:r>
              <a:rPr lang="en-US" sz="2400" b="1" dirty="0"/>
              <a:t>Proving conditional Statements</a:t>
            </a:r>
            <a:endParaRPr lang="en-US" sz="2400" dirty="0"/>
          </a:p>
          <a:p>
            <a:pPr lvl="1"/>
            <a:r>
              <a:rPr lang="en-US" sz="2000" dirty="0"/>
              <a:t>Direct Proofs</a:t>
            </a:r>
          </a:p>
          <a:p>
            <a:pPr lvl="1"/>
            <a:r>
              <a:rPr lang="en-US" sz="2000" dirty="0"/>
              <a:t>Indirect Proofs</a:t>
            </a:r>
          </a:p>
          <a:p>
            <a:pPr lvl="2"/>
            <a:r>
              <a:rPr lang="en-US" sz="1800" b="1" dirty="0"/>
              <a:t>Proof by Contraposition</a:t>
            </a:r>
          </a:p>
          <a:p>
            <a:pPr lvl="2"/>
            <a:r>
              <a:rPr lang="en-US" sz="1800" b="1" dirty="0"/>
              <a:t>Proofs by Contradiction</a:t>
            </a:r>
          </a:p>
          <a:p>
            <a:r>
              <a:rPr lang="en-US" sz="2400" b="1" dirty="0"/>
              <a:t>Proving Non-conditional Statements</a:t>
            </a:r>
          </a:p>
          <a:p>
            <a:pPr lvl="1"/>
            <a:r>
              <a:rPr lang="en-US" sz="2000" dirty="0"/>
              <a:t>Indirect Proofs</a:t>
            </a:r>
          </a:p>
          <a:p>
            <a:pPr lvl="1"/>
            <a:r>
              <a:rPr lang="en-US" sz="2000" dirty="0"/>
              <a:t>If-And-Only-If Proof</a:t>
            </a:r>
          </a:p>
          <a:p>
            <a:pPr lvl="1"/>
            <a:r>
              <a:rPr lang="en-US" sz="2000" dirty="0"/>
              <a:t>Constructive Versus Non-constructive Proofs</a:t>
            </a:r>
          </a:p>
          <a:p>
            <a:pPr lvl="1"/>
            <a:r>
              <a:rPr lang="en-US" sz="2000" dirty="0"/>
              <a:t>Existence Proofs; Existence and Uniqueness Proofs</a:t>
            </a:r>
          </a:p>
          <a:p>
            <a:pPr lvl="1"/>
            <a:r>
              <a:rPr lang="en-US" sz="2000" dirty="0" err="1"/>
              <a:t>Disproofs</a:t>
            </a:r>
            <a:r>
              <a:rPr lang="en-US" sz="2000" dirty="0"/>
              <a:t> (Counterexample, Contradiction, Existence Statement)</a:t>
            </a:r>
          </a:p>
          <a:p>
            <a:pPr lvl="1"/>
            <a:r>
              <a:rPr lang="en-US" sz="2000" dirty="0"/>
              <a:t>Proofs Involving Sets</a:t>
            </a:r>
          </a:p>
          <a:p>
            <a:r>
              <a:rPr lang="en-US" sz="2400" b="1" dirty="0"/>
              <a:t>Mathematical Induction</a:t>
            </a:r>
            <a:endParaRPr lang="en-US" sz="2400" dirty="0"/>
          </a:p>
        </p:txBody>
      </p:sp>
    </p:spTree>
    <p:extLst>
      <p:ext uri="{BB962C8B-B14F-4D97-AF65-F5344CB8AC3E}">
        <p14:creationId xmlns:p14="http://schemas.microsoft.com/office/powerpoint/2010/main" val="16202954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Direct Proofs</a:t>
            </a:r>
            <a:endParaRPr lang="en-US" dirty="0"/>
          </a:p>
        </p:txBody>
      </p:sp>
      <p:sp>
        <p:nvSpPr>
          <p:cNvPr id="3" name="Content Placeholder 2"/>
          <p:cNvSpPr>
            <a:spLocks noGrp="1"/>
          </p:cNvSpPr>
          <p:nvPr>
            <p:ph idx="1"/>
          </p:nvPr>
        </p:nvSpPr>
        <p:spPr/>
        <p:txBody>
          <a:bodyPr>
            <a:normAutofit lnSpcReduction="10000"/>
          </a:bodyPr>
          <a:lstStyle/>
          <a:p>
            <a:r>
              <a:rPr lang="en-US" sz="2800" dirty="0"/>
              <a:t>p </a:t>
            </a:r>
            <a:r>
              <a:rPr lang="en-US" sz="2800" dirty="0">
                <a:sym typeface="Wingdings" pitchFamily="2" charset="2"/>
              </a:rPr>
              <a:t>q</a:t>
            </a:r>
          </a:p>
          <a:p>
            <a:pPr lvl="1"/>
            <a:r>
              <a:rPr lang="en-US" sz="2400" dirty="0"/>
              <a:t>first step is the assumption that </a:t>
            </a:r>
            <a:r>
              <a:rPr lang="en-US" sz="2400" i="1" dirty="0"/>
              <a:t>p is true</a:t>
            </a:r>
          </a:p>
          <a:p>
            <a:pPr lvl="1"/>
            <a:r>
              <a:rPr lang="en-US" sz="2400" dirty="0"/>
              <a:t>subsequent steps constructed using rules of inference.</a:t>
            </a:r>
          </a:p>
          <a:p>
            <a:pPr lvl="1"/>
            <a:r>
              <a:rPr lang="en-US" sz="2400" dirty="0"/>
              <a:t>final step showing that </a:t>
            </a:r>
            <a:r>
              <a:rPr lang="en-US" sz="2400" i="1" dirty="0"/>
              <a:t>q must also be true</a:t>
            </a:r>
          </a:p>
          <a:p>
            <a:endParaRPr lang="en-US" sz="2800" dirty="0"/>
          </a:p>
          <a:p>
            <a:pPr>
              <a:buNone/>
            </a:pPr>
            <a:r>
              <a:rPr lang="en-US" sz="2800" dirty="0"/>
              <a:t>showing that if </a:t>
            </a:r>
            <a:r>
              <a:rPr lang="en-US" sz="2800" i="1" dirty="0"/>
              <a:t>p is true, </a:t>
            </a:r>
          </a:p>
          <a:p>
            <a:pPr>
              <a:buNone/>
            </a:pPr>
            <a:r>
              <a:rPr lang="en-US" sz="2800" i="1" dirty="0"/>
              <a:t>then q must also be true, </a:t>
            </a:r>
          </a:p>
          <a:p>
            <a:pPr>
              <a:buNone/>
            </a:pPr>
            <a:r>
              <a:rPr lang="en-US" sz="2800" i="1" dirty="0"/>
              <a:t>so that the combination </a:t>
            </a:r>
          </a:p>
          <a:p>
            <a:pPr>
              <a:buNone/>
            </a:pPr>
            <a:r>
              <a:rPr lang="en-US" sz="2800" i="1" dirty="0"/>
              <a:t>p true and q false never occurs</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4998334" y="3810000"/>
            <a:ext cx="3993266" cy="22860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49872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just" eaLnBrk="1" hangingPunct="1">
              <a:lnSpc>
                <a:spcPct val="50000"/>
              </a:lnSpc>
              <a:spcBef>
                <a:spcPct val="50000"/>
              </a:spcBef>
              <a:defRPr/>
            </a:pPr>
            <a:r>
              <a:rPr lang="en-US" sz="2400" b="1" dirty="0"/>
              <a:t>Prove that the sum of two odd integers is even.</a:t>
            </a:r>
            <a:endParaRPr lang="en-US" sz="2000" b="1" dirty="0">
              <a:latin typeface="Courier New" pitchFamily="49" charset="0"/>
            </a:endParaRPr>
          </a:p>
        </p:txBody>
      </p:sp>
    </p:spTree>
    <p:extLst>
      <p:ext uri="{BB962C8B-B14F-4D97-AF65-F5344CB8AC3E}">
        <p14:creationId xmlns:p14="http://schemas.microsoft.com/office/powerpoint/2010/main" val="15459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200" dirty="0"/>
              <a:t>Prove that the sum of two odd integers is even.</a:t>
            </a:r>
          </a:p>
        </p:txBody>
      </p:sp>
      <p:pic>
        <p:nvPicPr>
          <p:cNvPr id="4" name="Content Placeholder 3">
            <a:extLst>
              <a:ext uri="{FF2B5EF4-FFF2-40B4-BE49-F238E27FC236}">
                <a16:creationId xmlns:a16="http://schemas.microsoft.com/office/drawing/2014/main" id="{69A26D14-2EE4-4ACA-9F92-FBBECBBDE119}"/>
              </a:ext>
            </a:extLst>
          </p:cNvPr>
          <p:cNvPicPr>
            <a:picLocks noGrp="1" noChangeAspect="1"/>
          </p:cNvPicPr>
          <p:nvPr>
            <p:ph idx="1"/>
          </p:nvPr>
        </p:nvPicPr>
        <p:blipFill>
          <a:blip r:embed="rId2"/>
          <a:stretch>
            <a:fillRect/>
          </a:stretch>
        </p:blipFill>
        <p:spPr>
          <a:xfrm>
            <a:off x="652462" y="1752600"/>
            <a:ext cx="7839075" cy="4191000"/>
          </a:xfrm>
          <a:prstGeom prst="rect">
            <a:avLst/>
          </a:prstGeom>
        </p:spPr>
      </p:pic>
    </p:spTree>
    <p:extLst>
      <p:ext uri="{BB962C8B-B14F-4D97-AF65-F5344CB8AC3E}">
        <p14:creationId xmlns:p14="http://schemas.microsoft.com/office/powerpoint/2010/main" val="29163751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56E54-9480-465F-850C-09D8158FB7C8}"/>
              </a:ext>
            </a:extLst>
          </p:cNvPr>
          <p:cNvPicPr>
            <a:picLocks noChangeAspect="1"/>
          </p:cNvPicPr>
          <p:nvPr/>
        </p:nvPicPr>
        <p:blipFill>
          <a:blip r:embed="rId2"/>
          <a:stretch>
            <a:fillRect/>
          </a:stretch>
        </p:blipFill>
        <p:spPr>
          <a:xfrm>
            <a:off x="685800" y="914400"/>
            <a:ext cx="7840540" cy="1128563"/>
          </a:xfrm>
          <a:prstGeom prst="rect">
            <a:avLst/>
          </a:prstGeom>
        </p:spPr>
      </p:pic>
      <p:pic>
        <p:nvPicPr>
          <p:cNvPr id="5" name="Picture 4">
            <a:extLst>
              <a:ext uri="{FF2B5EF4-FFF2-40B4-BE49-F238E27FC236}">
                <a16:creationId xmlns:a16="http://schemas.microsoft.com/office/drawing/2014/main" id="{0DE16894-6CA6-49FE-996B-DAD62B65CF21}"/>
              </a:ext>
            </a:extLst>
          </p:cNvPr>
          <p:cNvPicPr>
            <a:picLocks noChangeAspect="1"/>
          </p:cNvPicPr>
          <p:nvPr/>
        </p:nvPicPr>
        <p:blipFill>
          <a:blip r:embed="rId3"/>
          <a:stretch>
            <a:fillRect/>
          </a:stretch>
        </p:blipFill>
        <p:spPr>
          <a:xfrm>
            <a:off x="668215" y="2133600"/>
            <a:ext cx="7858125" cy="3343275"/>
          </a:xfrm>
          <a:prstGeom prst="rect">
            <a:avLst/>
          </a:prstGeom>
        </p:spPr>
      </p:pic>
    </p:spTree>
    <p:extLst>
      <p:ext uri="{BB962C8B-B14F-4D97-AF65-F5344CB8AC3E}">
        <p14:creationId xmlns:p14="http://schemas.microsoft.com/office/powerpoint/2010/main" val="103901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19E57-3AC8-4F18-AF06-521223AAF7D3}"/>
              </a:ext>
            </a:extLst>
          </p:cNvPr>
          <p:cNvPicPr>
            <a:picLocks noChangeAspect="1"/>
          </p:cNvPicPr>
          <p:nvPr/>
        </p:nvPicPr>
        <p:blipFill>
          <a:blip r:embed="rId2"/>
          <a:stretch>
            <a:fillRect/>
          </a:stretch>
        </p:blipFill>
        <p:spPr>
          <a:xfrm>
            <a:off x="457200" y="990600"/>
            <a:ext cx="7839075" cy="838200"/>
          </a:xfrm>
          <a:prstGeom prst="rect">
            <a:avLst/>
          </a:prstGeom>
        </p:spPr>
      </p:pic>
      <p:pic>
        <p:nvPicPr>
          <p:cNvPr id="5" name="Picture 4">
            <a:extLst>
              <a:ext uri="{FF2B5EF4-FFF2-40B4-BE49-F238E27FC236}">
                <a16:creationId xmlns:a16="http://schemas.microsoft.com/office/drawing/2014/main" id="{705EC23C-BB82-4B58-A963-11A22F95D6A0}"/>
              </a:ext>
            </a:extLst>
          </p:cNvPr>
          <p:cNvPicPr>
            <a:picLocks noChangeAspect="1"/>
          </p:cNvPicPr>
          <p:nvPr/>
        </p:nvPicPr>
        <p:blipFill>
          <a:blip r:embed="rId3"/>
          <a:stretch>
            <a:fillRect/>
          </a:stretch>
        </p:blipFill>
        <p:spPr>
          <a:xfrm>
            <a:off x="457200" y="2019300"/>
            <a:ext cx="7839074" cy="4435554"/>
          </a:xfrm>
          <a:prstGeom prst="rect">
            <a:avLst/>
          </a:prstGeom>
        </p:spPr>
      </p:pic>
    </p:spTree>
    <p:extLst>
      <p:ext uri="{BB962C8B-B14F-4D97-AF65-F5344CB8AC3E}">
        <p14:creationId xmlns:p14="http://schemas.microsoft.com/office/powerpoint/2010/main" val="34345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4D7F9-E384-4AB2-854D-B2F6BF474D6F}"/>
              </a:ext>
            </a:extLst>
          </p:cNvPr>
          <p:cNvPicPr>
            <a:picLocks noChangeAspect="1"/>
          </p:cNvPicPr>
          <p:nvPr/>
        </p:nvPicPr>
        <p:blipFill>
          <a:blip r:embed="rId2"/>
          <a:stretch>
            <a:fillRect/>
          </a:stretch>
        </p:blipFill>
        <p:spPr>
          <a:xfrm>
            <a:off x="457199" y="990599"/>
            <a:ext cx="7848600" cy="990601"/>
          </a:xfrm>
          <a:prstGeom prst="rect">
            <a:avLst/>
          </a:prstGeom>
        </p:spPr>
      </p:pic>
      <p:pic>
        <p:nvPicPr>
          <p:cNvPr id="6" name="Picture 5">
            <a:extLst>
              <a:ext uri="{FF2B5EF4-FFF2-40B4-BE49-F238E27FC236}">
                <a16:creationId xmlns:a16="http://schemas.microsoft.com/office/drawing/2014/main" id="{A0012318-F2DC-4DAC-915D-09E5B1E98D08}"/>
              </a:ext>
            </a:extLst>
          </p:cNvPr>
          <p:cNvPicPr>
            <a:picLocks noChangeAspect="1"/>
          </p:cNvPicPr>
          <p:nvPr/>
        </p:nvPicPr>
        <p:blipFill>
          <a:blip r:embed="rId3"/>
          <a:stretch>
            <a:fillRect/>
          </a:stretch>
        </p:blipFill>
        <p:spPr>
          <a:xfrm>
            <a:off x="457200" y="2209800"/>
            <a:ext cx="7848600" cy="3524250"/>
          </a:xfrm>
          <a:prstGeom prst="rect">
            <a:avLst/>
          </a:prstGeom>
        </p:spPr>
      </p:pic>
    </p:spTree>
    <p:extLst>
      <p:ext uri="{BB962C8B-B14F-4D97-AF65-F5344CB8AC3E}">
        <p14:creationId xmlns:p14="http://schemas.microsoft.com/office/powerpoint/2010/main" val="302489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proved that if </a:t>
            </a:r>
            <a:r>
              <a:rPr lang="en-US" i="1" dirty="0"/>
              <a:t>n is an odd integer, then n</a:t>
            </a:r>
            <a:r>
              <a:rPr lang="en-US" i="1" baseline="30000" dirty="0"/>
              <a:t>2</a:t>
            </a:r>
            <a:r>
              <a:rPr lang="en-US" i="1" dirty="0"/>
              <a:t> is an odd integer</a:t>
            </a:r>
            <a:endParaRPr lang="en-US" dirty="0"/>
          </a:p>
        </p:txBody>
      </p:sp>
      <p:sp>
        <p:nvSpPr>
          <p:cNvPr id="3" name="Content Placeholder 2"/>
          <p:cNvSpPr>
            <a:spLocks noGrp="1"/>
          </p:cNvSpPr>
          <p:nvPr>
            <p:ph idx="1"/>
          </p:nvPr>
        </p:nvSpPr>
        <p:spPr/>
        <p:txBody>
          <a:bodyPr>
            <a:normAutofit/>
          </a:bodyPr>
          <a:lstStyle/>
          <a:p>
            <a:r>
              <a:rPr lang="en-US" dirty="0"/>
              <a:t>We assume that the hypothesis of this conditional statement is true, namely, we assume that </a:t>
            </a:r>
            <a:r>
              <a:rPr lang="en-US" i="1" dirty="0"/>
              <a:t>n is odd.</a:t>
            </a:r>
          </a:p>
          <a:p>
            <a:r>
              <a:rPr lang="en-US" dirty="0"/>
              <a:t>By the definition of an odd integer, it follows that </a:t>
            </a:r>
            <a:r>
              <a:rPr lang="en-US" i="1" dirty="0"/>
              <a:t>n = 2k + 1, where k is some integer.</a:t>
            </a:r>
          </a:p>
          <a:p>
            <a:r>
              <a:rPr lang="en-US" i="1" dirty="0"/>
              <a:t>Square both sides n</a:t>
            </a:r>
            <a:r>
              <a:rPr lang="en-US" i="1" baseline="30000" dirty="0"/>
              <a:t>2</a:t>
            </a:r>
            <a:r>
              <a:rPr lang="en-US" i="1" dirty="0"/>
              <a:t> = (2k + 1)</a:t>
            </a:r>
            <a:r>
              <a:rPr lang="en-US" i="1" baseline="30000" dirty="0"/>
              <a:t>2</a:t>
            </a:r>
          </a:p>
          <a:p>
            <a:pPr lvl="1"/>
            <a:r>
              <a:rPr lang="nn-NO" dirty="0"/>
              <a:t>4</a:t>
            </a:r>
            <a:r>
              <a:rPr lang="nn-NO" i="1" dirty="0"/>
              <a:t>k</a:t>
            </a:r>
            <a:r>
              <a:rPr lang="nn-NO" i="1" baseline="30000" dirty="0"/>
              <a:t>2</a:t>
            </a:r>
            <a:r>
              <a:rPr lang="nn-NO" i="1" dirty="0"/>
              <a:t> + 4k + 1 = 2(2k</a:t>
            </a:r>
            <a:r>
              <a:rPr lang="nn-NO" i="1" baseline="30000" dirty="0"/>
              <a:t>2</a:t>
            </a:r>
            <a:r>
              <a:rPr lang="nn-NO" i="1" dirty="0"/>
              <a:t> + 2k) + 1.</a:t>
            </a:r>
          </a:p>
          <a:p>
            <a:r>
              <a:rPr lang="en-US" dirty="0"/>
              <a:t>Consequently, we have proved that if </a:t>
            </a:r>
            <a:r>
              <a:rPr lang="en-US" i="1" dirty="0"/>
              <a:t>n is an odd integer, then n</a:t>
            </a:r>
            <a:r>
              <a:rPr lang="en-US" i="1" baseline="30000" dirty="0"/>
              <a:t>2</a:t>
            </a:r>
            <a:r>
              <a:rPr lang="en-US" i="1" dirty="0"/>
              <a:t> is an odd integer</a:t>
            </a:r>
            <a:endParaRPr lang="en-US" dirty="0"/>
          </a:p>
        </p:txBody>
      </p:sp>
    </p:spTree>
    <p:extLst>
      <p:ext uri="{BB962C8B-B14F-4D97-AF65-F5344CB8AC3E}">
        <p14:creationId xmlns:p14="http://schemas.microsoft.com/office/powerpoint/2010/main" val="1831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E8A5B-12D4-4716-9BE5-5A938267B1D3}"/>
              </a:ext>
            </a:extLst>
          </p:cNvPr>
          <p:cNvSpPr>
            <a:spLocks noGrp="1"/>
          </p:cNvSpPr>
          <p:nvPr>
            <p:ph idx="1"/>
          </p:nvPr>
        </p:nvSpPr>
        <p:spPr>
          <a:xfrm>
            <a:off x="457200" y="1600200"/>
            <a:ext cx="8382000" cy="4724400"/>
          </a:xfrm>
        </p:spPr>
        <p:txBody>
          <a:bodyPr/>
          <a:lstStyle/>
          <a:p>
            <a:pPr marL="0" indent="0" algn="l">
              <a:buNone/>
            </a:pPr>
            <a:r>
              <a:rPr lang="en-US" sz="2800" b="0" i="0" u="none" strike="noStrike" baseline="0" dirty="0">
                <a:latin typeface="TimesNewRomanPSMT"/>
              </a:rPr>
              <a:t>Thus, 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a + (n - 1) d</a:t>
            </a:r>
          </a:p>
          <a:p>
            <a:pPr marL="0" indent="0" algn="l">
              <a:buNone/>
            </a:pPr>
            <a:r>
              <a:rPr lang="en-US" sz="2800" b="0" i="0" u="none" strike="noStrike" baseline="0" dirty="0">
                <a:latin typeface="TimesNewRomanPSMT"/>
              </a:rPr>
              <a:t>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3 + (n - 1) 2 (using values of a and d)</a:t>
            </a:r>
          </a:p>
          <a:p>
            <a:pPr marL="0" indent="0" algn="l">
              <a:buNone/>
            </a:pPr>
            <a:r>
              <a:rPr lang="en-US" sz="2800" b="0" i="0" u="none" strike="noStrike" baseline="0" dirty="0">
                <a:latin typeface="TimesNewRomanPSMT"/>
              </a:rPr>
              <a:t>Hence the value of 36th term is</a:t>
            </a:r>
          </a:p>
          <a:p>
            <a:pPr marL="0" indent="0" algn="l">
              <a:buNone/>
            </a:pPr>
            <a:r>
              <a:rPr lang="pt-BR" sz="2800" b="0" i="0" u="none" strike="noStrike" baseline="0" dirty="0">
                <a:latin typeface="TimesNewRomanPSMT"/>
              </a:rPr>
              <a:t>	a</a:t>
            </a:r>
            <a:r>
              <a:rPr lang="pt-BR" sz="1400" b="1" i="0" u="none" strike="noStrike" baseline="0" dirty="0">
                <a:latin typeface="TimesNewRomanPSMT"/>
              </a:rPr>
              <a:t>36 	</a:t>
            </a:r>
            <a:r>
              <a:rPr lang="pt-BR" sz="2800" b="0" i="0" u="none" strike="noStrike" baseline="0" dirty="0">
                <a:latin typeface="TimesNewRomanPSMT"/>
              </a:rPr>
              <a:t>= 3 + (36 - 1) 2</a:t>
            </a:r>
          </a:p>
          <a:p>
            <a:pPr marL="0" indent="0" algn="l">
              <a:buNone/>
            </a:pPr>
            <a:r>
              <a:rPr lang="en-US" sz="2800" b="0" i="0" u="none" strike="noStrike" baseline="0" dirty="0">
                <a:latin typeface="TimesNewRomanPSMT"/>
              </a:rPr>
              <a:t>		</a:t>
            </a:r>
            <a:r>
              <a:rPr lang="en-PK" sz="2800" b="0" i="0" u="none" strike="noStrike" baseline="0" dirty="0">
                <a:latin typeface="TimesNewRomanPSMT"/>
              </a:rPr>
              <a:t>= 3 + 70</a:t>
            </a:r>
          </a:p>
          <a:p>
            <a:pPr marL="0" indent="0" algn="l">
              <a:buNone/>
            </a:pPr>
            <a:r>
              <a:rPr lang="en-US" sz="2800" b="0" i="0" u="none" strike="noStrike" baseline="0" dirty="0">
                <a:latin typeface="TimesNewRomanPSMT"/>
              </a:rPr>
              <a:t>	</a:t>
            </a:r>
            <a:r>
              <a:rPr kumimoji="0" lang="pt-BR" sz="2800" b="0" i="0" u="none" strike="noStrike" kern="1200" cap="none" spc="0" normalizeH="0" baseline="0" noProof="0" dirty="0">
                <a:ln>
                  <a:noFill/>
                </a:ln>
                <a:solidFill>
                  <a:prstClr val="black"/>
                </a:solidFill>
                <a:effectLst/>
                <a:uLnTx/>
                <a:uFillTx/>
                <a:latin typeface="TimesNewRomanPSMT"/>
                <a:ea typeface="+mn-ea"/>
                <a:cs typeface="+mn-cs"/>
              </a:rPr>
              <a:t> a</a:t>
            </a:r>
            <a:r>
              <a:rPr kumimoji="0" lang="pt-BR" sz="1400" b="1" i="0" u="none" strike="noStrike" kern="1200" cap="none" spc="0" normalizeH="0" baseline="0" noProof="0" dirty="0">
                <a:ln>
                  <a:noFill/>
                </a:ln>
                <a:solidFill>
                  <a:prstClr val="black"/>
                </a:solidFill>
                <a:effectLst/>
                <a:uLnTx/>
                <a:uFillTx/>
                <a:latin typeface="TimesNewRomanPSMT"/>
                <a:ea typeface="+mn-ea"/>
                <a:cs typeface="+mn-cs"/>
              </a:rPr>
              <a:t>36 </a:t>
            </a:r>
            <a:r>
              <a:rPr lang="en-US" sz="2800" b="0" i="0" u="none" strike="noStrike" baseline="0" dirty="0">
                <a:latin typeface="TimesNewRomanPSMT"/>
              </a:rPr>
              <a:t>	</a:t>
            </a:r>
            <a:r>
              <a:rPr lang="en-PK" sz="2800" b="0" i="0" u="none" strike="noStrike" baseline="0" dirty="0">
                <a:latin typeface="TimesNewRomanPSMT"/>
              </a:rPr>
              <a:t>= 73</a:t>
            </a:r>
            <a:endParaRPr lang="en-PK" dirty="0"/>
          </a:p>
        </p:txBody>
      </p:sp>
      <p:sp>
        <p:nvSpPr>
          <p:cNvPr id="4" name="Title 1">
            <a:extLst>
              <a:ext uri="{FF2B5EF4-FFF2-40B4-BE49-F238E27FC236}">
                <a16:creationId xmlns:a16="http://schemas.microsoft.com/office/drawing/2014/main" id="{39662A5F-082F-4355-BFFE-6382AEFC76E9}"/>
              </a:ext>
            </a:extLst>
          </p:cNvPr>
          <p:cNvSpPr txBox="1">
            <a:spLocks/>
          </p:cNvSpPr>
          <p:nvPr/>
        </p:nvSpPr>
        <p:spPr>
          <a:xfrm>
            <a:off x="457200" y="704088"/>
            <a:ext cx="8229600" cy="692277"/>
          </a:xfrm>
          <a:prstGeom prst="rect">
            <a:avLst/>
          </a:prstGeom>
        </p:spPr>
        <p:txBody>
          <a:bodyPr vert="horz" lIns="0" rIns="0" bIns="0" anchor="b">
            <a:normAutofit fontScale="900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04617B"/>
                </a:solidFill>
                <a:effectLst/>
                <a:uLnTx/>
                <a:uFillTx/>
                <a:latin typeface="Calibri"/>
                <a:ea typeface="+mj-ea"/>
                <a:cs typeface="+mj-cs"/>
              </a:rPr>
              <a:t>Arithmetic Sequences </a:t>
            </a:r>
          </a:p>
        </p:txBody>
      </p:sp>
    </p:spTree>
    <p:extLst>
      <p:ext uri="{BB962C8B-B14F-4D97-AF65-F5344CB8AC3E}">
        <p14:creationId xmlns:p14="http://schemas.microsoft.com/office/powerpoint/2010/main" val="9089606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C6108-A494-4FD6-8234-B13FC6CC8EF4}"/>
              </a:ext>
            </a:extLst>
          </p:cNvPr>
          <p:cNvPicPr>
            <a:picLocks noChangeAspect="1"/>
          </p:cNvPicPr>
          <p:nvPr/>
        </p:nvPicPr>
        <p:blipFill>
          <a:blip r:embed="rId2"/>
          <a:stretch>
            <a:fillRect/>
          </a:stretch>
        </p:blipFill>
        <p:spPr>
          <a:xfrm>
            <a:off x="457200" y="914400"/>
            <a:ext cx="7458075" cy="800100"/>
          </a:xfrm>
          <a:prstGeom prst="rect">
            <a:avLst/>
          </a:prstGeom>
        </p:spPr>
      </p:pic>
      <p:pic>
        <p:nvPicPr>
          <p:cNvPr id="5" name="Picture 4">
            <a:extLst>
              <a:ext uri="{FF2B5EF4-FFF2-40B4-BE49-F238E27FC236}">
                <a16:creationId xmlns:a16="http://schemas.microsoft.com/office/drawing/2014/main" id="{88B98764-E7A5-40EC-BE4C-E447C3C9F47D}"/>
              </a:ext>
            </a:extLst>
          </p:cNvPr>
          <p:cNvPicPr>
            <a:picLocks noChangeAspect="1"/>
          </p:cNvPicPr>
          <p:nvPr/>
        </p:nvPicPr>
        <p:blipFill>
          <a:blip r:embed="rId3"/>
          <a:stretch>
            <a:fillRect/>
          </a:stretch>
        </p:blipFill>
        <p:spPr>
          <a:xfrm>
            <a:off x="457200" y="1981200"/>
            <a:ext cx="7458075" cy="4114800"/>
          </a:xfrm>
          <a:prstGeom prst="rect">
            <a:avLst/>
          </a:prstGeom>
        </p:spPr>
      </p:pic>
    </p:spTree>
    <p:extLst>
      <p:ext uri="{BB962C8B-B14F-4D97-AF65-F5344CB8AC3E}">
        <p14:creationId xmlns:p14="http://schemas.microsoft.com/office/powerpoint/2010/main" val="350688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F13E79-1994-4279-BF3C-93AD9F35C3CC}"/>
              </a:ext>
            </a:extLst>
          </p:cNvPr>
          <p:cNvPicPr>
            <a:picLocks noChangeAspect="1"/>
          </p:cNvPicPr>
          <p:nvPr/>
        </p:nvPicPr>
        <p:blipFill>
          <a:blip r:embed="rId2"/>
          <a:stretch>
            <a:fillRect/>
          </a:stretch>
        </p:blipFill>
        <p:spPr>
          <a:xfrm>
            <a:off x="615552" y="990600"/>
            <a:ext cx="7912893" cy="762000"/>
          </a:xfrm>
          <a:prstGeom prst="rect">
            <a:avLst/>
          </a:prstGeom>
        </p:spPr>
      </p:pic>
      <p:pic>
        <p:nvPicPr>
          <p:cNvPr id="5" name="Picture 4">
            <a:extLst>
              <a:ext uri="{FF2B5EF4-FFF2-40B4-BE49-F238E27FC236}">
                <a16:creationId xmlns:a16="http://schemas.microsoft.com/office/drawing/2014/main" id="{03919F3A-D108-43F6-AC1D-35EE376A56C5}"/>
              </a:ext>
            </a:extLst>
          </p:cNvPr>
          <p:cNvPicPr>
            <a:picLocks noChangeAspect="1"/>
          </p:cNvPicPr>
          <p:nvPr/>
        </p:nvPicPr>
        <p:blipFill>
          <a:blip r:embed="rId3"/>
          <a:stretch>
            <a:fillRect/>
          </a:stretch>
        </p:blipFill>
        <p:spPr>
          <a:xfrm>
            <a:off x="469106" y="2362200"/>
            <a:ext cx="8205787" cy="2933700"/>
          </a:xfrm>
          <a:prstGeom prst="rect">
            <a:avLst/>
          </a:prstGeom>
        </p:spPr>
      </p:pic>
    </p:spTree>
    <p:extLst>
      <p:ext uri="{BB962C8B-B14F-4D97-AF65-F5344CB8AC3E}">
        <p14:creationId xmlns:p14="http://schemas.microsoft.com/office/powerpoint/2010/main" val="290851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F3908-6652-4829-8813-380D3B9E4248}"/>
              </a:ext>
            </a:extLst>
          </p:cNvPr>
          <p:cNvPicPr>
            <a:picLocks noChangeAspect="1"/>
          </p:cNvPicPr>
          <p:nvPr/>
        </p:nvPicPr>
        <p:blipFill>
          <a:blip r:embed="rId2"/>
          <a:stretch>
            <a:fillRect/>
          </a:stretch>
        </p:blipFill>
        <p:spPr>
          <a:xfrm>
            <a:off x="533400" y="838200"/>
            <a:ext cx="7781925" cy="1076325"/>
          </a:xfrm>
          <a:prstGeom prst="rect">
            <a:avLst/>
          </a:prstGeom>
        </p:spPr>
      </p:pic>
      <p:pic>
        <p:nvPicPr>
          <p:cNvPr id="6" name="Picture 5">
            <a:extLst>
              <a:ext uri="{FF2B5EF4-FFF2-40B4-BE49-F238E27FC236}">
                <a16:creationId xmlns:a16="http://schemas.microsoft.com/office/drawing/2014/main" id="{8CD8364D-6ADF-4CC0-B0BF-047D76566A24}"/>
              </a:ext>
            </a:extLst>
          </p:cNvPr>
          <p:cNvPicPr>
            <a:picLocks noChangeAspect="1"/>
          </p:cNvPicPr>
          <p:nvPr/>
        </p:nvPicPr>
        <p:blipFill>
          <a:blip r:embed="rId3"/>
          <a:stretch>
            <a:fillRect/>
          </a:stretch>
        </p:blipFill>
        <p:spPr>
          <a:xfrm>
            <a:off x="533400" y="2286000"/>
            <a:ext cx="7781925" cy="3448050"/>
          </a:xfrm>
          <a:prstGeom prst="rect">
            <a:avLst/>
          </a:prstGeom>
        </p:spPr>
      </p:pic>
    </p:spTree>
    <p:extLst>
      <p:ext uri="{BB962C8B-B14F-4D97-AF65-F5344CB8AC3E}">
        <p14:creationId xmlns:p14="http://schemas.microsoft.com/office/powerpoint/2010/main" val="150053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53BF1-BEF9-4C03-81E9-655B3F7DFC74}"/>
              </a:ext>
            </a:extLst>
          </p:cNvPr>
          <p:cNvPicPr>
            <a:picLocks noChangeAspect="1"/>
          </p:cNvPicPr>
          <p:nvPr/>
        </p:nvPicPr>
        <p:blipFill>
          <a:blip r:embed="rId2"/>
          <a:stretch>
            <a:fillRect/>
          </a:stretch>
        </p:blipFill>
        <p:spPr>
          <a:xfrm>
            <a:off x="685800" y="914400"/>
            <a:ext cx="8001000" cy="590550"/>
          </a:xfrm>
          <a:prstGeom prst="rect">
            <a:avLst/>
          </a:prstGeom>
        </p:spPr>
      </p:pic>
      <p:pic>
        <p:nvPicPr>
          <p:cNvPr id="8" name="Picture 7">
            <a:extLst>
              <a:ext uri="{FF2B5EF4-FFF2-40B4-BE49-F238E27FC236}">
                <a16:creationId xmlns:a16="http://schemas.microsoft.com/office/drawing/2014/main" id="{F36EB1B3-B911-4E58-9540-EDE3E26AD372}"/>
              </a:ext>
            </a:extLst>
          </p:cNvPr>
          <p:cNvPicPr>
            <a:picLocks noChangeAspect="1"/>
          </p:cNvPicPr>
          <p:nvPr/>
        </p:nvPicPr>
        <p:blipFill>
          <a:blip r:embed="rId3"/>
          <a:stretch>
            <a:fillRect/>
          </a:stretch>
        </p:blipFill>
        <p:spPr>
          <a:xfrm>
            <a:off x="692834" y="1676400"/>
            <a:ext cx="7993966" cy="4886325"/>
          </a:xfrm>
          <a:prstGeom prst="rect">
            <a:avLst/>
          </a:prstGeom>
        </p:spPr>
      </p:pic>
    </p:spTree>
    <p:extLst>
      <p:ext uri="{BB962C8B-B14F-4D97-AF65-F5344CB8AC3E}">
        <p14:creationId xmlns:p14="http://schemas.microsoft.com/office/powerpoint/2010/main" val="42178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3267D-BA44-4A77-84F9-719687DFDD4D}"/>
              </a:ext>
            </a:extLst>
          </p:cNvPr>
          <p:cNvPicPr>
            <a:picLocks noChangeAspect="1"/>
          </p:cNvPicPr>
          <p:nvPr/>
        </p:nvPicPr>
        <p:blipFill>
          <a:blip r:embed="rId2"/>
          <a:stretch>
            <a:fillRect/>
          </a:stretch>
        </p:blipFill>
        <p:spPr>
          <a:xfrm>
            <a:off x="533400" y="838200"/>
            <a:ext cx="7848600" cy="847725"/>
          </a:xfrm>
          <a:prstGeom prst="rect">
            <a:avLst/>
          </a:prstGeom>
        </p:spPr>
      </p:pic>
      <p:pic>
        <p:nvPicPr>
          <p:cNvPr id="7" name="Picture 6">
            <a:extLst>
              <a:ext uri="{FF2B5EF4-FFF2-40B4-BE49-F238E27FC236}">
                <a16:creationId xmlns:a16="http://schemas.microsoft.com/office/drawing/2014/main" id="{75EEA4CD-9DD6-4A08-A464-9AFEA91277AA}"/>
              </a:ext>
            </a:extLst>
          </p:cNvPr>
          <p:cNvPicPr>
            <a:picLocks noChangeAspect="1"/>
          </p:cNvPicPr>
          <p:nvPr/>
        </p:nvPicPr>
        <p:blipFill>
          <a:blip r:embed="rId3"/>
          <a:stretch>
            <a:fillRect/>
          </a:stretch>
        </p:blipFill>
        <p:spPr>
          <a:xfrm>
            <a:off x="533400" y="2157412"/>
            <a:ext cx="7848600" cy="3633788"/>
          </a:xfrm>
          <a:prstGeom prst="rect">
            <a:avLst/>
          </a:prstGeom>
        </p:spPr>
      </p:pic>
    </p:spTree>
    <p:extLst>
      <p:ext uri="{BB962C8B-B14F-4D97-AF65-F5344CB8AC3E}">
        <p14:creationId xmlns:p14="http://schemas.microsoft.com/office/powerpoint/2010/main" val="42180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90E43C-807E-4BC7-A34B-F7E2F8CC4910}"/>
              </a:ext>
            </a:extLst>
          </p:cNvPr>
          <p:cNvPicPr>
            <a:picLocks noChangeAspect="1"/>
          </p:cNvPicPr>
          <p:nvPr/>
        </p:nvPicPr>
        <p:blipFill>
          <a:blip r:embed="rId2"/>
          <a:stretch>
            <a:fillRect/>
          </a:stretch>
        </p:blipFill>
        <p:spPr>
          <a:xfrm>
            <a:off x="604837" y="1066800"/>
            <a:ext cx="7934325" cy="4419600"/>
          </a:xfrm>
          <a:prstGeom prst="rect">
            <a:avLst/>
          </a:prstGeom>
        </p:spPr>
      </p:pic>
    </p:spTree>
    <p:extLst>
      <p:ext uri="{BB962C8B-B14F-4D97-AF65-F5344CB8AC3E}">
        <p14:creationId xmlns:p14="http://schemas.microsoft.com/office/powerpoint/2010/main" val="19752916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4EECE-4D81-4B2C-A85F-0576E7658C7A}"/>
              </a:ext>
            </a:extLst>
          </p:cNvPr>
          <p:cNvPicPr>
            <a:picLocks noChangeAspect="1"/>
          </p:cNvPicPr>
          <p:nvPr/>
        </p:nvPicPr>
        <p:blipFill>
          <a:blip r:embed="rId2"/>
          <a:stretch>
            <a:fillRect/>
          </a:stretch>
        </p:blipFill>
        <p:spPr>
          <a:xfrm>
            <a:off x="685800" y="914400"/>
            <a:ext cx="7972425" cy="923925"/>
          </a:xfrm>
          <a:prstGeom prst="rect">
            <a:avLst/>
          </a:prstGeom>
        </p:spPr>
      </p:pic>
      <p:pic>
        <p:nvPicPr>
          <p:cNvPr id="6" name="Picture 5">
            <a:extLst>
              <a:ext uri="{FF2B5EF4-FFF2-40B4-BE49-F238E27FC236}">
                <a16:creationId xmlns:a16="http://schemas.microsoft.com/office/drawing/2014/main" id="{03C829B0-8019-4454-AD4D-8197A100E87C}"/>
              </a:ext>
            </a:extLst>
          </p:cNvPr>
          <p:cNvPicPr>
            <a:picLocks noChangeAspect="1"/>
          </p:cNvPicPr>
          <p:nvPr/>
        </p:nvPicPr>
        <p:blipFill>
          <a:blip r:embed="rId3"/>
          <a:stretch>
            <a:fillRect/>
          </a:stretch>
        </p:blipFill>
        <p:spPr>
          <a:xfrm>
            <a:off x="665871" y="2057400"/>
            <a:ext cx="7972425" cy="3333750"/>
          </a:xfrm>
          <a:prstGeom prst="rect">
            <a:avLst/>
          </a:prstGeom>
        </p:spPr>
      </p:pic>
    </p:spTree>
    <p:extLst>
      <p:ext uri="{BB962C8B-B14F-4D97-AF65-F5344CB8AC3E}">
        <p14:creationId xmlns:p14="http://schemas.microsoft.com/office/powerpoint/2010/main" val="87101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m and n are both perfect squares, then nm is also a perfect square.</a:t>
            </a:r>
            <a:endParaRPr lang="en-US" sz="1600" b="1" dirty="0">
              <a:latin typeface="Courier New" pitchFamily="49" charset="0"/>
            </a:endParaRPr>
          </a:p>
        </p:txBody>
      </p:sp>
    </p:spTree>
    <p:extLst>
      <p:ext uri="{BB962C8B-B14F-4D97-AF65-F5344CB8AC3E}">
        <p14:creationId xmlns:p14="http://schemas.microsoft.com/office/powerpoint/2010/main" val="740563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Proof</a:t>
            </a:r>
          </a:p>
        </p:txBody>
      </p:sp>
      <p:sp>
        <p:nvSpPr>
          <p:cNvPr id="3" name="Content Placeholder 2"/>
          <p:cNvSpPr>
            <a:spLocks noGrp="1"/>
          </p:cNvSpPr>
          <p:nvPr>
            <p:ph idx="1"/>
          </p:nvPr>
        </p:nvSpPr>
        <p:spPr>
          <a:xfrm>
            <a:off x="457200" y="1447800"/>
            <a:ext cx="8229600" cy="5181600"/>
          </a:xfrm>
        </p:spPr>
        <p:txBody>
          <a:bodyPr>
            <a:normAutofit fontScale="77500" lnSpcReduction="20000"/>
          </a:bodyPr>
          <a:lstStyle/>
          <a:p>
            <a:pPr algn="just"/>
            <a:r>
              <a:rPr lang="en-US" sz="3400" dirty="0"/>
              <a:t>We assume that the hypothesis of this conditional statement is true, namely, we assume that m and n are both perfect squares.</a:t>
            </a:r>
          </a:p>
          <a:p>
            <a:pPr algn="just"/>
            <a:r>
              <a:rPr lang="en-US" sz="3400" dirty="0"/>
              <a:t>By the definition of a perfect square, It follows that there are integers s and t such that m = s</a:t>
            </a:r>
            <a:r>
              <a:rPr lang="en-US" sz="3400" baseline="30000" dirty="0"/>
              <a:t>2</a:t>
            </a:r>
            <a:r>
              <a:rPr lang="en-US" sz="3400" dirty="0"/>
              <a:t> and n = t</a:t>
            </a:r>
            <a:r>
              <a:rPr lang="en-US" sz="3400" baseline="30000" dirty="0"/>
              <a:t>2</a:t>
            </a:r>
            <a:r>
              <a:rPr lang="en-US" sz="3400" dirty="0"/>
              <a:t>.</a:t>
            </a:r>
          </a:p>
          <a:p>
            <a:pPr algn="just"/>
            <a:r>
              <a:rPr lang="en-US" sz="3400" dirty="0"/>
              <a:t>Multiplying both m and n to get s</a:t>
            </a:r>
            <a:r>
              <a:rPr lang="en-US" sz="3400" baseline="30000" dirty="0"/>
              <a:t>2</a:t>
            </a:r>
            <a:r>
              <a:rPr lang="en-US" sz="3400" dirty="0"/>
              <a:t>t</a:t>
            </a:r>
            <a:r>
              <a:rPr lang="en-US" sz="3400" baseline="30000" dirty="0"/>
              <a:t>2</a:t>
            </a:r>
            <a:r>
              <a:rPr lang="en-US" sz="3400" dirty="0"/>
              <a:t>.</a:t>
            </a:r>
          </a:p>
          <a:p>
            <a:pPr algn="just"/>
            <a:r>
              <a:rPr lang="en-US" sz="3400" dirty="0"/>
              <a:t>Hence, </a:t>
            </a:r>
            <a:r>
              <a:rPr lang="en-US" sz="3400" dirty="0" err="1"/>
              <a:t>mn</a:t>
            </a:r>
            <a:r>
              <a:rPr lang="en-US" sz="3400" dirty="0"/>
              <a:t> = s</a:t>
            </a:r>
            <a:r>
              <a:rPr lang="en-US" sz="3400" baseline="30000" dirty="0"/>
              <a:t>2</a:t>
            </a:r>
            <a:r>
              <a:rPr lang="en-US" sz="3400" dirty="0"/>
              <a:t>t</a:t>
            </a:r>
            <a:r>
              <a:rPr lang="en-US" sz="3400" baseline="30000" dirty="0"/>
              <a:t>2</a:t>
            </a:r>
            <a:r>
              <a:rPr lang="en-US" sz="3400" dirty="0"/>
              <a:t> = (ss)(</a:t>
            </a:r>
            <a:r>
              <a:rPr lang="en-US" sz="3400" dirty="0" err="1"/>
              <a:t>tt</a:t>
            </a:r>
            <a:r>
              <a:rPr lang="en-US" sz="3400" dirty="0"/>
              <a:t>) = (</a:t>
            </a:r>
            <a:r>
              <a:rPr lang="en-US" sz="3400" dirty="0" err="1"/>
              <a:t>st</a:t>
            </a:r>
            <a:r>
              <a:rPr lang="en-US" sz="3400" dirty="0"/>
              <a:t>)(</a:t>
            </a:r>
            <a:r>
              <a:rPr lang="en-US" sz="3400" dirty="0" err="1"/>
              <a:t>st</a:t>
            </a:r>
            <a:r>
              <a:rPr lang="en-US" sz="3400" dirty="0"/>
              <a:t>) = (</a:t>
            </a:r>
            <a:r>
              <a:rPr lang="en-US" sz="3400" dirty="0" err="1"/>
              <a:t>st</a:t>
            </a:r>
            <a:r>
              <a:rPr lang="en-US" sz="3400" dirty="0"/>
              <a:t>)</a:t>
            </a:r>
            <a:r>
              <a:rPr lang="en-US" sz="3400" baseline="30000" dirty="0"/>
              <a:t>2</a:t>
            </a:r>
            <a:r>
              <a:rPr lang="en-US" sz="3400" dirty="0"/>
              <a:t>, using commutativity and associativity of multiplication.</a:t>
            </a:r>
          </a:p>
          <a:p>
            <a:pPr algn="just"/>
            <a:r>
              <a:rPr lang="en-US" sz="3400" dirty="0"/>
              <a:t>By the definition of perfect square, it follows that </a:t>
            </a:r>
            <a:r>
              <a:rPr lang="en-US" sz="3400" dirty="0" err="1"/>
              <a:t>mn</a:t>
            </a:r>
            <a:r>
              <a:rPr lang="en-US" sz="3400" dirty="0"/>
              <a:t> is also a perfect square, because it is the square of </a:t>
            </a:r>
            <a:r>
              <a:rPr lang="en-US" sz="3400" dirty="0" err="1"/>
              <a:t>st</a:t>
            </a:r>
            <a:r>
              <a:rPr lang="en-US" sz="3400" dirty="0"/>
              <a:t>, which is an integer.</a:t>
            </a:r>
          </a:p>
          <a:p>
            <a:pPr algn="just"/>
            <a:r>
              <a:rPr lang="en-US" sz="3400" dirty="0"/>
              <a:t>We have proved that if m and n are both perfect squares, then </a:t>
            </a:r>
            <a:r>
              <a:rPr lang="en-US" sz="3400" dirty="0" err="1"/>
              <a:t>mn</a:t>
            </a:r>
            <a:r>
              <a:rPr lang="en-US" sz="3400" dirty="0"/>
              <a:t> is also a perfect square.</a:t>
            </a:r>
          </a:p>
          <a:p>
            <a:endParaRPr lang="en-US" baseline="30000" dirty="0"/>
          </a:p>
          <a:p>
            <a:pPr marL="0" indent="0">
              <a:buNone/>
            </a:pPr>
            <a:endParaRPr lang="en-US" baseline="30000" dirty="0"/>
          </a:p>
        </p:txBody>
      </p:sp>
    </p:spTree>
    <p:extLst>
      <p:ext uri="{BB962C8B-B14F-4D97-AF65-F5344CB8AC3E}">
        <p14:creationId xmlns:p14="http://schemas.microsoft.com/office/powerpoint/2010/main" val="156887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n is an </a:t>
            </a:r>
            <a:r>
              <a:rPr lang="en-US" sz="2800" i="1"/>
              <a:t>integer and n is odd, </a:t>
            </a:r>
            <a:r>
              <a:rPr lang="en-US" sz="2800" i="1" dirty="0"/>
              <a:t>then 3n + 2 </a:t>
            </a:r>
            <a:r>
              <a:rPr lang="en-US" sz="2800" i="1"/>
              <a:t>is odd.</a:t>
            </a:r>
            <a:endParaRPr lang="en-US" sz="1600" b="1" dirty="0">
              <a:latin typeface="Courier New" pitchFamily="49" charset="0"/>
            </a:endParaRPr>
          </a:p>
        </p:txBody>
      </p:sp>
    </p:spTree>
    <p:extLst>
      <p:ext uri="{BB962C8B-B14F-4D97-AF65-F5344CB8AC3E}">
        <p14:creationId xmlns:p14="http://schemas.microsoft.com/office/powerpoint/2010/main" val="5189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76-B754-4696-84BB-4ECBDB459BC8}"/>
              </a:ext>
            </a:extLst>
          </p:cNvPr>
          <p:cNvSpPr>
            <a:spLocks noGrp="1"/>
          </p:cNvSpPr>
          <p:nvPr>
            <p:ph type="title"/>
          </p:nvPr>
        </p:nvSpPr>
        <p:spPr>
          <a:xfrm>
            <a:off x="145366" y="685800"/>
            <a:ext cx="8991600" cy="591312"/>
          </a:xfrm>
        </p:spPr>
        <p:txBody>
          <a:bodyPr>
            <a:normAutofit fontScale="90000"/>
          </a:bodyPr>
          <a:lstStyle/>
          <a:p>
            <a:r>
              <a:rPr lang="en-US" dirty="0"/>
              <a:t>Geometric Progression OR Sequence</a:t>
            </a:r>
            <a:endParaRPr lang="en-PK" dirty="0"/>
          </a:p>
        </p:txBody>
      </p:sp>
      <p:sp>
        <p:nvSpPr>
          <p:cNvPr id="3" name="Content Placeholder 2">
            <a:extLst>
              <a:ext uri="{FF2B5EF4-FFF2-40B4-BE49-F238E27FC236}">
                <a16:creationId xmlns:a16="http://schemas.microsoft.com/office/drawing/2014/main" id="{7B6E760D-706B-460B-8D1F-DEC5B1FCD15E}"/>
              </a:ext>
            </a:extLst>
          </p:cNvPr>
          <p:cNvSpPr>
            <a:spLocks noGrp="1"/>
          </p:cNvSpPr>
          <p:nvPr>
            <p:ph idx="1"/>
          </p:nvPr>
        </p:nvSpPr>
        <p:spPr>
          <a:xfrm>
            <a:off x="304800" y="1429512"/>
            <a:ext cx="8763000" cy="5199888"/>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multiplying it with a constant number is called a geometric sequence or geometric progression (G.P.)</a:t>
            </a:r>
          </a:p>
          <a:p>
            <a:pPr algn="l"/>
            <a:r>
              <a:rPr lang="en-US" sz="2800" b="0" i="0" u="none" strike="noStrike" baseline="0" dirty="0">
                <a:latin typeface="TimesNewRomanPSMT"/>
              </a:rPr>
              <a:t>The constant number, being the ratio of any two consecutive terms is called the common ratio of the G.P. commonly denoted by “r”.</a:t>
            </a:r>
            <a:r>
              <a:rPr lang="en-US" sz="2800" b="1" i="0" u="none" strike="noStrike" baseline="0" dirty="0">
                <a:latin typeface="Times New Roman" panose="02020603050405020304" pitchFamily="18" charset="0"/>
              </a:rPr>
              <a:t> </a:t>
            </a:r>
          </a:p>
          <a:p>
            <a:pPr algn="l"/>
            <a:r>
              <a:rPr lang="en-US" sz="2800" b="1" i="0" u="none" strike="noStrike" baseline="0" dirty="0">
                <a:latin typeface="Times New Roman" panose="02020603050405020304" pitchFamily="18" charset="0"/>
              </a:rPr>
              <a:t>EXAMPLE:</a:t>
            </a:r>
          </a:p>
          <a:p>
            <a:pPr marL="0" indent="0" algn="l">
              <a:buNone/>
            </a:pPr>
            <a:r>
              <a:rPr lang="en-US" sz="2800" b="0" i="0" u="none" strike="noStrike" baseline="0" dirty="0">
                <a:latin typeface="TimesNewRomanPSMT"/>
              </a:rPr>
              <a:t>1. 1, 2, 4, 8, 16, … (common ratio = 2)</a:t>
            </a:r>
          </a:p>
          <a:p>
            <a:pPr marL="0" indent="0" algn="l">
              <a:buNone/>
            </a:pPr>
            <a:r>
              <a:rPr lang="en-US" sz="2800" b="0" i="0" u="none" strike="noStrike" baseline="0" dirty="0">
                <a:latin typeface="TimesNewRomanPSMT"/>
              </a:rPr>
              <a:t>2. 3, - 3/2, 3/4, - 3/8, … (common ratio = - 1/2)</a:t>
            </a:r>
          </a:p>
          <a:p>
            <a:pPr marL="0" indent="0" algn="l">
              <a:buNone/>
            </a:pPr>
            <a:r>
              <a:rPr lang="en-US" sz="2800" b="0" i="0" u="none" strike="noStrike" baseline="0" dirty="0">
                <a:latin typeface="TimesNewRomanPSMT"/>
              </a:rPr>
              <a:t>3. 0</a:t>
            </a:r>
            <a:r>
              <a:rPr lang="en-US" sz="2800" b="1" i="0" u="none" strike="noStrike" baseline="0" dirty="0">
                <a:latin typeface="Times New Roman" panose="02020603050405020304" pitchFamily="18" charset="0"/>
              </a:rPr>
              <a:t>.</a:t>
            </a:r>
            <a:r>
              <a:rPr lang="en-US" sz="2800" b="0" i="0" u="none" strike="noStrike" baseline="0" dirty="0">
                <a:latin typeface="TimesNewRomanPSMT"/>
              </a:rPr>
              <a:t>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0001, … (common ratio = 0.1 = 1/10)</a:t>
            </a:r>
          </a:p>
          <a:p>
            <a:pPr algn="just"/>
            <a:endParaRPr lang="en-PK" dirty="0"/>
          </a:p>
        </p:txBody>
      </p:sp>
    </p:spTree>
    <p:extLst>
      <p:ext uri="{BB962C8B-B14F-4D97-AF65-F5344CB8AC3E}">
        <p14:creationId xmlns:p14="http://schemas.microsoft.com/office/powerpoint/2010/main" val="3988760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Indirect Proofs</a:t>
            </a:r>
            <a:endParaRPr lang="en-US" dirty="0"/>
          </a:p>
        </p:txBody>
      </p:sp>
      <p:sp>
        <p:nvSpPr>
          <p:cNvPr id="3" name="Content Placeholder 2"/>
          <p:cNvSpPr>
            <a:spLocks noGrp="1"/>
          </p:cNvSpPr>
          <p:nvPr>
            <p:ph idx="1"/>
          </p:nvPr>
        </p:nvSpPr>
        <p:spPr/>
        <p:txBody>
          <a:bodyPr>
            <a:normAutofit/>
          </a:bodyPr>
          <a:lstStyle/>
          <a:p>
            <a:r>
              <a:rPr lang="en-US" dirty="0"/>
              <a:t>Direct proof begin with the premises, continue with a sequence of deductions, and end with the conclusion.</a:t>
            </a:r>
          </a:p>
          <a:p>
            <a:r>
              <a:rPr lang="en-US" dirty="0"/>
              <a:t>Attempts at direct proofs often reach dead ends</a:t>
            </a:r>
          </a:p>
          <a:p>
            <a:r>
              <a:rPr lang="en-US" dirty="0"/>
              <a:t>Proofs that </a:t>
            </a:r>
            <a:r>
              <a:rPr lang="en-US" b="1" dirty="0"/>
              <a:t>do not</a:t>
            </a:r>
            <a:r>
              <a:rPr lang="en-US" dirty="0"/>
              <a:t> start with the premises and end with the conclusion, are called </a:t>
            </a:r>
            <a:r>
              <a:rPr lang="en-US" b="1" dirty="0"/>
              <a:t>indirect proofs</a:t>
            </a:r>
            <a:endParaRPr lang="en-US" b="1" dirty="0">
              <a:solidFill>
                <a:srgbClr val="FF0000"/>
              </a:solidFill>
            </a:endParaRPr>
          </a:p>
          <a:p>
            <a:endParaRPr lang="en-US" dirty="0"/>
          </a:p>
        </p:txBody>
      </p:sp>
    </p:spTree>
    <p:extLst>
      <p:ext uri="{BB962C8B-B14F-4D97-AF65-F5344CB8AC3E}">
        <p14:creationId xmlns:p14="http://schemas.microsoft.com/office/powerpoint/2010/main" val="25061966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191000" y="4572000"/>
            <a:ext cx="4343400" cy="2133600"/>
          </a:xfrm>
          <a:prstGeom prst="rect">
            <a:avLst/>
          </a:prstGeom>
          <a:noFill/>
          <a:ln w="9525">
            <a:solidFill>
              <a:schemeClr val="accent1"/>
            </a:solidFill>
            <a:miter lim="800000"/>
            <a:headEnd/>
            <a:tailEnd/>
          </a:ln>
          <a:effectLst/>
        </p:spPr>
      </p:pic>
      <p:pic>
        <p:nvPicPr>
          <p:cNvPr id="3" name="Picture 2">
            <a:extLst>
              <a:ext uri="{FF2B5EF4-FFF2-40B4-BE49-F238E27FC236}">
                <a16:creationId xmlns:a16="http://schemas.microsoft.com/office/drawing/2014/main" id="{A6B60423-3611-4672-A69B-B63D3865C9EB}"/>
              </a:ext>
            </a:extLst>
          </p:cNvPr>
          <p:cNvPicPr>
            <a:picLocks noChangeAspect="1"/>
          </p:cNvPicPr>
          <p:nvPr/>
        </p:nvPicPr>
        <p:blipFill>
          <a:blip r:embed="rId3"/>
          <a:stretch>
            <a:fillRect/>
          </a:stretch>
        </p:blipFill>
        <p:spPr>
          <a:xfrm>
            <a:off x="390525" y="609600"/>
            <a:ext cx="8362950" cy="3600450"/>
          </a:xfrm>
          <a:prstGeom prst="rect">
            <a:avLst/>
          </a:prstGeom>
        </p:spPr>
      </p:pic>
    </p:spTree>
    <p:extLst>
      <p:ext uri="{BB962C8B-B14F-4D97-AF65-F5344CB8AC3E}">
        <p14:creationId xmlns:p14="http://schemas.microsoft.com/office/powerpoint/2010/main" val="26610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57200"/>
            <a:ext cx="8763000" cy="1200912"/>
          </a:xfrm>
        </p:spPr>
        <p:txBody>
          <a:bodyPr>
            <a:noAutofit/>
          </a:bodyPr>
          <a:lstStyle/>
          <a:p>
            <a:r>
              <a:rPr lang="en-US" sz="3200" dirty="0"/>
              <a:t>Prove that if </a:t>
            </a:r>
            <a:r>
              <a:rPr lang="en-US" sz="3200" i="1" dirty="0"/>
              <a:t>n is an integer and 3n + 2 is odd, then n is odd.</a:t>
            </a:r>
            <a:endParaRPr lang="en-US" sz="3200" dirty="0"/>
          </a:p>
        </p:txBody>
      </p:sp>
      <p:pic>
        <p:nvPicPr>
          <p:cNvPr id="5" name="Picture 4">
            <a:extLst>
              <a:ext uri="{FF2B5EF4-FFF2-40B4-BE49-F238E27FC236}">
                <a16:creationId xmlns:a16="http://schemas.microsoft.com/office/drawing/2014/main" id="{A4519FD1-BAB6-4961-B0B2-C68BB55DD2F4}"/>
              </a:ext>
            </a:extLst>
          </p:cNvPr>
          <p:cNvPicPr>
            <a:picLocks noChangeAspect="1"/>
          </p:cNvPicPr>
          <p:nvPr/>
        </p:nvPicPr>
        <p:blipFill>
          <a:blip r:embed="rId2"/>
          <a:stretch>
            <a:fillRect/>
          </a:stretch>
        </p:blipFill>
        <p:spPr>
          <a:xfrm>
            <a:off x="435429" y="1752600"/>
            <a:ext cx="7989433" cy="4419599"/>
          </a:xfrm>
          <a:prstGeom prst="rect">
            <a:avLst/>
          </a:prstGeom>
        </p:spPr>
      </p:pic>
    </p:spTree>
    <p:extLst>
      <p:ext uri="{BB962C8B-B14F-4D97-AF65-F5344CB8AC3E}">
        <p14:creationId xmlns:p14="http://schemas.microsoft.com/office/powerpoint/2010/main" val="404356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ADF50-0F33-4953-A91C-CDF3E44DAB52}"/>
              </a:ext>
            </a:extLst>
          </p:cNvPr>
          <p:cNvPicPr>
            <a:picLocks noChangeAspect="1"/>
          </p:cNvPicPr>
          <p:nvPr/>
        </p:nvPicPr>
        <p:blipFill>
          <a:blip r:embed="rId2"/>
          <a:stretch>
            <a:fillRect/>
          </a:stretch>
        </p:blipFill>
        <p:spPr>
          <a:xfrm>
            <a:off x="533400" y="914400"/>
            <a:ext cx="7829550" cy="838200"/>
          </a:xfrm>
          <a:prstGeom prst="rect">
            <a:avLst/>
          </a:prstGeom>
        </p:spPr>
      </p:pic>
      <p:pic>
        <p:nvPicPr>
          <p:cNvPr id="6" name="Picture 5">
            <a:extLst>
              <a:ext uri="{FF2B5EF4-FFF2-40B4-BE49-F238E27FC236}">
                <a16:creationId xmlns:a16="http://schemas.microsoft.com/office/drawing/2014/main" id="{759A840E-B653-4661-890C-EBBD9BF27007}"/>
              </a:ext>
            </a:extLst>
          </p:cNvPr>
          <p:cNvPicPr>
            <a:picLocks noChangeAspect="1"/>
          </p:cNvPicPr>
          <p:nvPr/>
        </p:nvPicPr>
        <p:blipFill>
          <a:blip r:embed="rId3"/>
          <a:stretch>
            <a:fillRect/>
          </a:stretch>
        </p:blipFill>
        <p:spPr>
          <a:xfrm>
            <a:off x="533400" y="2057400"/>
            <a:ext cx="7829550" cy="4057650"/>
          </a:xfrm>
          <a:prstGeom prst="rect">
            <a:avLst/>
          </a:prstGeom>
        </p:spPr>
      </p:pic>
    </p:spTree>
    <p:extLst>
      <p:ext uri="{BB962C8B-B14F-4D97-AF65-F5344CB8AC3E}">
        <p14:creationId xmlns:p14="http://schemas.microsoft.com/office/powerpoint/2010/main" val="10119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01277-0AAE-4217-948F-7BCAF8535D24}"/>
              </a:ext>
            </a:extLst>
          </p:cNvPr>
          <p:cNvPicPr>
            <a:picLocks noChangeAspect="1"/>
          </p:cNvPicPr>
          <p:nvPr/>
        </p:nvPicPr>
        <p:blipFill>
          <a:blip r:embed="rId2"/>
          <a:stretch>
            <a:fillRect/>
          </a:stretch>
        </p:blipFill>
        <p:spPr>
          <a:xfrm>
            <a:off x="685801" y="914400"/>
            <a:ext cx="7915274" cy="895350"/>
          </a:xfrm>
          <a:prstGeom prst="rect">
            <a:avLst/>
          </a:prstGeom>
        </p:spPr>
      </p:pic>
      <p:pic>
        <p:nvPicPr>
          <p:cNvPr id="6" name="Picture 5">
            <a:extLst>
              <a:ext uri="{FF2B5EF4-FFF2-40B4-BE49-F238E27FC236}">
                <a16:creationId xmlns:a16="http://schemas.microsoft.com/office/drawing/2014/main" id="{CB5FCDD3-09B9-4F42-99EB-88756146B3AA}"/>
              </a:ext>
            </a:extLst>
          </p:cNvPr>
          <p:cNvPicPr>
            <a:picLocks noChangeAspect="1"/>
          </p:cNvPicPr>
          <p:nvPr/>
        </p:nvPicPr>
        <p:blipFill>
          <a:blip r:embed="rId3"/>
          <a:stretch>
            <a:fillRect/>
          </a:stretch>
        </p:blipFill>
        <p:spPr>
          <a:xfrm>
            <a:off x="542925" y="2362200"/>
            <a:ext cx="8058150" cy="3429000"/>
          </a:xfrm>
          <a:prstGeom prst="rect">
            <a:avLst/>
          </a:prstGeom>
        </p:spPr>
      </p:pic>
    </p:spTree>
    <p:extLst>
      <p:ext uri="{BB962C8B-B14F-4D97-AF65-F5344CB8AC3E}">
        <p14:creationId xmlns:p14="http://schemas.microsoft.com/office/powerpoint/2010/main" val="19384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74F39-195B-4C02-BB57-E6084D77CA9F}"/>
              </a:ext>
            </a:extLst>
          </p:cNvPr>
          <p:cNvPicPr>
            <a:picLocks noChangeAspect="1"/>
          </p:cNvPicPr>
          <p:nvPr/>
        </p:nvPicPr>
        <p:blipFill>
          <a:blip r:embed="rId2"/>
          <a:stretch>
            <a:fillRect/>
          </a:stretch>
        </p:blipFill>
        <p:spPr>
          <a:xfrm>
            <a:off x="685800" y="914400"/>
            <a:ext cx="7467600" cy="762000"/>
          </a:xfrm>
          <a:prstGeom prst="rect">
            <a:avLst/>
          </a:prstGeom>
        </p:spPr>
      </p:pic>
      <p:pic>
        <p:nvPicPr>
          <p:cNvPr id="7" name="Picture 6">
            <a:extLst>
              <a:ext uri="{FF2B5EF4-FFF2-40B4-BE49-F238E27FC236}">
                <a16:creationId xmlns:a16="http://schemas.microsoft.com/office/drawing/2014/main" id="{6F435F97-5729-4DAF-B0F8-115D2B2648E4}"/>
              </a:ext>
            </a:extLst>
          </p:cNvPr>
          <p:cNvPicPr>
            <a:picLocks noChangeAspect="1"/>
          </p:cNvPicPr>
          <p:nvPr/>
        </p:nvPicPr>
        <p:blipFill>
          <a:blip r:embed="rId3"/>
          <a:stretch>
            <a:fillRect/>
          </a:stretch>
        </p:blipFill>
        <p:spPr>
          <a:xfrm>
            <a:off x="685800" y="2352674"/>
            <a:ext cx="7467600" cy="2828925"/>
          </a:xfrm>
          <a:prstGeom prst="rect">
            <a:avLst/>
          </a:prstGeom>
        </p:spPr>
      </p:pic>
    </p:spTree>
    <p:extLst>
      <p:ext uri="{BB962C8B-B14F-4D97-AF65-F5344CB8AC3E}">
        <p14:creationId xmlns:p14="http://schemas.microsoft.com/office/powerpoint/2010/main" val="312469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Proofs by Contradiction</a:t>
            </a:r>
            <a:endParaRPr lang="en-US" dirty="0"/>
          </a:p>
        </p:txBody>
      </p:sp>
      <p:sp>
        <p:nvSpPr>
          <p:cNvPr id="3" name="Content Placeholder 2"/>
          <p:cNvSpPr>
            <a:spLocks noGrp="1"/>
          </p:cNvSpPr>
          <p:nvPr>
            <p:ph idx="1"/>
          </p:nvPr>
        </p:nvSpPr>
        <p:spPr>
          <a:xfrm>
            <a:off x="304800" y="1143000"/>
            <a:ext cx="8686800" cy="5334000"/>
          </a:xfrm>
        </p:spPr>
        <p:txBody>
          <a:bodyPr>
            <a:noAutofit/>
          </a:bodyPr>
          <a:lstStyle/>
          <a:p>
            <a:pPr marL="0" indent="0" algn="just">
              <a:buNone/>
            </a:pPr>
            <a:r>
              <a:rPr lang="en-US" sz="2400" i="1" dirty="0"/>
              <a:t>A proof by contradiction is based on the fact that either a statement is true or it is false but not both. Hence the supposition, that the statement to be proved is false, leads logically to a contradiction, impossibility or absurdity, then the supposition must be false. Accordingly, the given statement must be true.</a:t>
            </a:r>
          </a:p>
          <a:p>
            <a:pPr marL="0" indent="0" algn="just">
              <a:buNone/>
            </a:pPr>
            <a:r>
              <a:rPr lang="en-US" sz="2400" i="1" dirty="0"/>
              <a:t>The method of proof by contradiction may be summarized as follows:</a:t>
            </a:r>
          </a:p>
          <a:p>
            <a:pPr marL="0" indent="0" algn="just">
              <a:buNone/>
            </a:pPr>
            <a:r>
              <a:rPr lang="en-US" sz="2400" i="1" dirty="0"/>
              <a:t>1. Suppose the statement to be proved is false.</a:t>
            </a:r>
          </a:p>
          <a:p>
            <a:pPr marL="0" indent="0" algn="just">
              <a:buNone/>
            </a:pPr>
            <a:r>
              <a:rPr lang="en-US" sz="2400" i="1" dirty="0"/>
              <a:t>2. Show that this supposition leads logically to a contradiction.</a:t>
            </a:r>
          </a:p>
          <a:p>
            <a:pPr marL="0" indent="0" algn="just">
              <a:buNone/>
            </a:pPr>
            <a:r>
              <a:rPr lang="en-US" sz="2400" i="1" dirty="0"/>
              <a:t>3. Conclude that the statement to be proved is true.</a:t>
            </a:r>
          </a:p>
        </p:txBody>
      </p:sp>
    </p:spTree>
    <p:extLst>
      <p:ext uri="{BB962C8B-B14F-4D97-AF65-F5344CB8AC3E}">
        <p14:creationId xmlns:p14="http://schemas.microsoft.com/office/powerpoint/2010/main" val="351699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p>
        </p:txBody>
      </p:sp>
      <p:sp>
        <p:nvSpPr>
          <p:cNvPr id="3" name="Content Placeholder 2"/>
          <p:cNvSpPr>
            <a:spLocks noGrp="1"/>
          </p:cNvSpPr>
          <p:nvPr>
            <p:ph idx="1"/>
          </p:nvPr>
        </p:nvSpPr>
        <p:spPr/>
        <p:txBody>
          <a:bodyPr>
            <a:normAutofit/>
          </a:bodyPr>
          <a:lstStyle/>
          <a:p>
            <a:r>
              <a:rPr lang="en-US" dirty="0"/>
              <a:t>Assume that the statement we want to prove is </a:t>
            </a:r>
            <a:r>
              <a:rPr lang="en-US" i="1" dirty="0"/>
              <a:t>false, and then show </a:t>
            </a:r>
            <a:r>
              <a:rPr lang="en-US" dirty="0"/>
              <a:t>that this assumption leads to nonsense!</a:t>
            </a:r>
          </a:p>
          <a:p>
            <a:endParaRPr lang="en-US" dirty="0"/>
          </a:p>
          <a:p>
            <a:pPr>
              <a:buNone/>
            </a:pPr>
            <a:r>
              <a:rPr lang="en-US" dirty="0"/>
              <a:t>We are then led to </a:t>
            </a:r>
          </a:p>
          <a:p>
            <a:pPr>
              <a:buNone/>
            </a:pPr>
            <a:r>
              <a:rPr lang="en-US" dirty="0"/>
              <a:t>conclude that we were </a:t>
            </a:r>
          </a:p>
          <a:p>
            <a:pPr>
              <a:buNone/>
            </a:pPr>
            <a:r>
              <a:rPr lang="en-US" dirty="0"/>
              <a:t>wrong to assume the </a:t>
            </a:r>
          </a:p>
          <a:p>
            <a:pPr>
              <a:buNone/>
            </a:pPr>
            <a:r>
              <a:rPr lang="en-US" dirty="0"/>
              <a:t>statement was false, </a:t>
            </a:r>
          </a:p>
          <a:p>
            <a:pPr>
              <a:buNone/>
            </a:pPr>
            <a:r>
              <a:rPr lang="en-US" dirty="0"/>
              <a:t>so the statement must be true.</a:t>
            </a:r>
          </a:p>
        </p:txBody>
      </p:sp>
      <p:pic>
        <p:nvPicPr>
          <p:cNvPr id="4" name="Picture 2"/>
          <p:cNvPicPr>
            <a:picLocks noChangeAspect="1" noChangeArrowheads="1"/>
          </p:cNvPicPr>
          <p:nvPr/>
        </p:nvPicPr>
        <p:blipFill>
          <a:blip r:embed="rId2"/>
          <a:srcRect/>
          <a:stretch>
            <a:fillRect/>
          </a:stretch>
        </p:blipFill>
        <p:spPr bwMode="auto">
          <a:xfrm>
            <a:off x="4267200" y="2819400"/>
            <a:ext cx="4686300" cy="22479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59906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9199B-23CF-4CD2-9E20-E88CC234A65B}"/>
              </a:ext>
            </a:extLst>
          </p:cNvPr>
          <p:cNvPicPr>
            <a:picLocks noChangeAspect="1"/>
          </p:cNvPicPr>
          <p:nvPr/>
        </p:nvPicPr>
        <p:blipFill>
          <a:blip r:embed="rId2"/>
          <a:stretch>
            <a:fillRect/>
          </a:stretch>
        </p:blipFill>
        <p:spPr>
          <a:xfrm>
            <a:off x="581025" y="838200"/>
            <a:ext cx="7981950" cy="809625"/>
          </a:xfrm>
          <a:prstGeom prst="rect">
            <a:avLst/>
          </a:prstGeom>
        </p:spPr>
      </p:pic>
      <p:pic>
        <p:nvPicPr>
          <p:cNvPr id="6" name="Picture 5">
            <a:extLst>
              <a:ext uri="{FF2B5EF4-FFF2-40B4-BE49-F238E27FC236}">
                <a16:creationId xmlns:a16="http://schemas.microsoft.com/office/drawing/2014/main" id="{BD94D18F-42FB-4BBC-8C21-3D562B97B175}"/>
              </a:ext>
            </a:extLst>
          </p:cNvPr>
          <p:cNvPicPr>
            <a:picLocks noChangeAspect="1"/>
          </p:cNvPicPr>
          <p:nvPr/>
        </p:nvPicPr>
        <p:blipFill>
          <a:blip r:embed="rId3"/>
          <a:stretch>
            <a:fillRect/>
          </a:stretch>
        </p:blipFill>
        <p:spPr>
          <a:xfrm>
            <a:off x="581025" y="1905000"/>
            <a:ext cx="8010525" cy="4400550"/>
          </a:xfrm>
          <a:prstGeom prst="rect">
            <a:avLst/>
          </a:prstGeom>
        </p:spPr>
      </p:pic>
    </p:spTree>
    <p:extLst>
      <p:ext uri="{BB962C8B-B14F-4D97-AF65-F5344CB8AC3E}">
        <p14:creationId xmlns:p14="http://schemas.microsoft.com/office/powerpoint/2010/main" val="24245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5FB03-59A7-4D54-B79C-694F0A732F50}"/>
              </a:ext>
            </a:extLst>
          </p:cNvPr>
          <p:cNvPicPr>
            <a:picLocks noChangeAspect="1"/>
          </p:cNvPicPr>
          <p:nvPr/>
        </p:nvPicPr>
        <p:blipFill>
          <a:blip r:embed="rId2"/>
          <a:stretch>
            <a:fillRect/>
          </a:stretch>
        </p:blipFill>
        <p:spPr>
          <a:xfrm>
            <a:off x="428625" y="990600"/>
            <a:ext cx="8105775" cy="1238250"/>
          </a:xfrm>
          <a:prstGeom prst="rect">
            <a:avLst/>
          </a:prstGeom>
        </p:spPr>
      </p:pic>
      <p:pic>
        <p:nvPicPr>
          <p:cNvPr id="6" name="Picture 5">
            <a:extLst>
              <a:ext uri="{FF2B5EF4-FFF2-40B4-BE49-F238E27FC236}">
                <a16:creationId xmlns:a16="http://schemas.microsoft.com/office/drawing/2014/main" id="{0F43327C-C621-45DB-9F8C-ABA857F24EB4}"/>
              </a:ext>
            </a:extLst>
          </p:cNvPr>
          <p:cNvPicPr>
            <a:picLocks noChangeAspect="1"/>
          </p:cNvPicPr>
          <p:nvPr/>
        </p:nvPicPr>
        <p:blipFill>
          <a:blip r:embed="rId3"/>
          <a:stretch>
            <a:fillRect/>
          </a:stretch>
        </p:blipFill>
        <p:spPr>
          <a:xfrm>
            <a:off x="428625" y="2241745"/>
            <a:ext cx="8286750" cy="3724275"/>
          </a:xfrm>
          <a:prstGeom prst="rect">
            <a:avLst/>
          </a:prstGeom>
        </p:spPr>
      </p:pic>
    </p:spTree>
    <p:extLst>
      <p:ext uri="{BB962C8B-B14F-4D97-AF65-F5344CB8AC3E}">
        <p14:creationId xmlns:p14="http://schemas.microsoft.com/office/powerpoint/2010/main" val="2233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6041-D610-45CC-8467-F5CEE00F4365}"/>
              </a:ext>
            </a:extLst>
          </p:cNvPr>
          <p:cNvSpPr>
            <a:spLocks noGrp="1"/>
          </p:cNvSpPr>
          <p:nvPr>
            <p:ph type="title"/>
          </p:nvPr>
        </p:nvSpPr>
        <p:spPr>
          <a:xfrm>
            <a:off x="228600" y="704088"/>
            <a:ext cx="8686800" cy="743712"/>
          </a:xfrm>
        </p:spPr>
        <p:txBody>
          <a:bodyPr>
            <a:noAutofit/>
          </a:bodyPr>
          <a:lstStyle/>
          <a:p>
            <a:r>
              <a:rPr lang="en-US" sz="3600" dirty="0"/>
              <a:t>GENERAL TERM OF A GEOMETRIC SEQUENCE:</a:t>
            </a:r>
            <a:endParaRPr lang="en-PK" sz="3600" dirty="0"/>
          </a:p>
        </p:txBody>
      </p:sp>
      <p:pic>
        <p:nvPicPr>
          <p:cNvPr id="5" name="Content Placeholder 4">
            <a:extLst>
              <a:ext uri="{FF2B5EF4-FFF2-40B4-BE49-F238E27FC236}">
                <a16:creationId xmlns:a16="http://schemas.microsoft.com/office/drawing/2014/main" id="{3AA8C0AB-0056-4BBF-B364-E20F7BE5B578}"/>
              </a:ext>
            </a:extLst>
          </p:cNvPr>
          <p:cNvPicPr>
            <a:picLocks noGrp="1" noChangeAspect="1"/>
          </p:cNvPicPr>
          <p:nvPr>
            <p:ph idx="1"/>
          </p:nvPr>
        </p:nvPicPr>
        <p:blipFill>
          <a:blip r:embed="rId2"/>
          <a:stretch>
            <a:fillRect/>
          </a:stretch>
        </p:blipFill>
        <p:spPr>
          <a:xfrm>
            <a:off x="235634" y="1638300"/>
            <a:ext cx="8612945" cy="3581400"/>
          </a:xfrm>
        </p:spPr>
      </p:pic>
    </p:spTree>
    <p:extLst>
      <p:ext uri="{BB962C8B-B14F-4D97-AF65-F5344CB8AC3E}">
        <p14:creationId xmlns:p14="http://schemas.microsoft.com/office/powerpoint/2010/main" val="1211242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1041D-E4A0-412A-AE9C-2A789B5CE123}"/>
              </a:ext>
            </a:extLst>
          </p:cNvPr>
          <p:cNvPicPr>
            <a:picLocks noChangeAspect="1"/>
          </p:cNvPicPr>
          <p:nvPr/>
        </p:nvPicPr>
        <p:blipFill>
          <a:blip r:embed="rId2"/>
          <a:stretch>
            <a:fillRect/>
          </a:stretch>
        </p:blipFill>
        <p:spPr>
          <a:xfrm>
            <a:off x="609600" y="838200"/>
            <a:ext cx="7848600" cy="1314450"/>
          </a:xfrm>
          <a:prstGeom prst="rect">
            <a:avLst/>
          </a:prstGeom>
        </p:spPr>
      </p:pic>
      <p:pic>
        <p:nvPicPr>
          <p:cNvPr id="5" name="Picture 4">
            <a:extLst>
              <a:ext uri="{FF2B5EF4-FFF2-40B4-BE49-F238E27FC236}">
                <a16:creationId xmlns:a16="http://schemas.microsoft.com/office/drawing/2014/main" id="{DDA5D623-6641-461C-8BDC-83128ADEBCC2}"/>
              </a:ext>
            </a:extLst>
          </p:cNvPr>
          <p:cNvPicPr>
            <a:picLocks noChangeAspect="1"/>
          </p:cNvPicPr>
          <p:nvPr/>
        </p:nvPicPr>
        <p:blipFill>
          <a:blip r:embed="rId3"/>
          <a:stretch>
            <a:fillRect/>
          </a:stretch>
        </p:blipFill>
        <p:spPr>
          <a:xfrm>
            <a:off x="666750" y="2438400"/>
            <a:ext cx="7734300" cy="3124200"/>
          </a:xfrm>
          <a:prstGeom prst="rect">
            <a:avLst/>
          </a:prstGeom>
        </p:spPr>
      </p:pic>
    </p:spTree>
    <p:extLst>
      <p:ext uri="{BB962C8B-B14F-4D97-AF65-F5344CB8AC3E}">
        <p14:creationId xmlns:p14="http://schemas.microsoft.com/office/powerpoint/2010/main" val="11143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FCD16-3328-44B3-8F77-DE902D036E88}"/>
              </a:ext>
            </a:extLst>
          </p:cNvPr>
          <p:cNvPicPr>
            <a:picLocks noChangeAspect="1"/>
          </p:cNvPicPr>
          <p:nvPr/>
        </p:nvPicPr>
        <p:blipFill>
          <a:blip r:embed="rId2"/>
          <a:stretch>
            <a:fillRect/>
          </a:stretch>
        </p:blipFill>
        <p:spPr>
          <a:xfrm>
            <a:off x="609600" y="685800"/>
            <a:ext cx="6934200" cy="838200"/>
          </a:xfrm>
          <a:prstGeom prst="rect">
            <a:avLst/>
          </a:prstGeom>
        </p:spPr>
      </p:pic>
      <p:pic>
        <p:nvPicPr>
          <p:cNvPr id="13" name="Picture 12">
            <a:extLst>
              <a:ext uri="{FF2B5EF4-FFF2-40B4-BE49-F238E27FC236}">
                <a16:creationId xmlns:a16="http://schemas.microsoft.com/office/drawing/2014/main" id="{B8E44E7C-108E-45E4-9B68-5928575B8B44}"/>
              </a:ext>
            </a:extLst>
          </p:cNvPr>
          <p:cNvPicPr>
            <a:picLocks noChangeAspect="1"/>
          </p:cNvPicPr>
          <p:nvPr/>
        </p:nvPicPr>
        <p:blipFill>
          <a:blip r:embed="rId3"/>
          <a:stretch>
            <a:fillRect/>
          </a:stretch>
        </p:blipFill>
        <p:spPr>
          <a:xfrm>
            <a:off x="609600" y="1828800"/>
            <a:ext cx="8229600" cy="4343400"/>
          </a:xfrm>
          <a:prstGeom prst="rect">
            <a:avLst/>
          </a:prstGeom>
        </p:spPr>
      </p:pic>
    </p:spTree>
    <p:extLst>
      <p:ext uri="{BB962C8B-B14F-4D97-AF65-F5344CB8AC3E}">
        <p14:creationId xmlns:p14="http://schemas.microsoft.com/office/powerpoint/2010/main" val="15987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060B9-B3F3-4FBC-9CFD-28F019EA4D91}"/>
              </a:ext>
            </a:extLst>
          </p:cNvPr>
          <p:cNvPicPr>
            <a:picLocks noChangeAspect="1"/>
          </p:cNvPicPr>
          <p:nvPr/>
        </p:nvPicPr>
        <p:blipFill>
          <a:blip r:embed="rId2"/>
          <a:stretch>
            <a:fillRect/>
          </a:stretch>
        </p:blipFill>
        <p:spPr>
          <a:xfrm>
            <a:off x="435145" y="533400"/>
            <a:ext cx="6019800" cy="609600"/>
          </a:xfrm>
          <a:prstGeom prst="rect">
            <a:avLst/>
          </a:prstGeom>
        </p:spPr>
      </p:pic>
      <p:pic>
        <p:nvPicPr>
          <p:cNvPr id="8" name="Picture 7">
            <a:extLst>
              <a:ext uri="{FF2B5EF4-FFF2-40B4-BE49-F238E27FC236}">
                <a16:creationId xmlns:a16="http://schemas.microsoft.com/office/drawing/2014/main" id="{A1E7E2E8-C5E2-4981-A6ED-4D753507ACAB}"/>
              </a:ext>
            </a:extLst>
          </p:cNvPr>
          <p:cNvPicPr>
            <a:picLocks noChangeAspect="1"/>
          </p:cNvPicPr>
          <p:nvPr/>
        </p:nvPicPr>
        <p:blipFill>
          <a:blip r:embed="rId3"/>
          <a:stretch>
            <a:fillRect/>
          </a:stretch>
        </p:blipFill>
        <p:spPr>
          <a:xfrm>
            <a:off x="435145" y="1143000"/>
            <a:ext cx="8201025" cy="5591175"/>
          </a:xfrm>
          <a:prstGeom prst="rect">
            <a:avLst/>
          </a:prstGeom>
        </p:spPr>
      </p:pic>
    </p:spTree>
    <p:extLst>
      <p:ext uri="{BB962C8B-B14F-4D97-AF65-F5344CB8AC3E}">
        <p14:creationId xmlns:p14="http://schemas.microsoft.com/office/powerpoint/2010/main" val="17322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CA2F-4BF7-4ED0-8431-99377204173B}"/>
              </a:ext>
            </a:extLst>
          </p:cNvPr>
          <p:cNvSpPr>
            <a:spLocks noGrp="1"/>
          </p:cNvSpPr>
          <p:nvPr>
            <p:ph type="title"/>
          </p:nvPr>
        </p:nvSpPr>
        <p:spPr>
          <a:xfrm>
            <a:off x="457200" y="704088"/>
            <a:ext cx="8229600" cy="819912"/>
          </a:xfrm>
        </p:spPr>
        <p:txBody>
          <a:bodyPr/>
          <a:lstStyle/>
          <a:p>
            <a:r>
              <a:rPr lang="en-US" dirty="0"/>
              <a:t>PROOF BY COUNTER EXAMPLE</a:t>
            </a:r>
            <a:endParaRPr lang="x-none" dirty="0"/>
          </a:p>
        </p:txBody>
      </p:sp>
      <p:pic>
        <p:nvPicPr>
          <p:cNvPr id="7" name="Picture 6">
            <a:extLst>
              <a:ext uri="{FF2B5EF4-FFF2-40B4-BE49-F238E27FC236}">
                <a16:creationId xmlns:a16="http://schemas.microsoft.com/office/drawing/2014/main" id="{A4F38DB0-BA55-4C59-BDAA-3BB18163D55E}"/>
              </a:ext>
            </a:extLst>
          </p:cNvPr>
          <p:cNvPicPr>
            <a:picLocks noChangeAspect="1"/>
          </p:cNvPicPr>
          <p:nvPr/>
        </p:nvPicPr>
        <p:blipFill>
          <a:blip r:embed="rId2"/>
          <a:stretch>
            <a:fillRect/>
          </a:stretch>
        </p:blipFill>
        <p:spPr>
          <a:xfrm>
            <a:off x="457200" y="1676400"/>
            <a:ext cx="7953375" cy="914400"/>
          </a:xfrm>
          <a:prstGeom prst="rect">
            <a:avLst/>
          </a:prstGeom>
        </p:spPr>
      </p:pic>
      <p:pic>
        <p:nvPicPr>
          <p:cNvPr id="9" name="Picture 8">
            <a:extLst>
              <a:ext uri="{FF2B5EF4-FFF2-40B4-BE49-F238E27FC236}">
                <a16:creationId xmlns:a16="http://schemas.microsoft.com/office/drawing/2014/main" id="{116C3C1E-999F-40C0-9052-53934AE809C2}"/>
              </a:ext>
            </a:extLst>
          </p:cNvPr>
          <p:cNvPicPr>
            <a:picLocks noChangeAspect="1"/>
          </p:cNvPicPr>
          <p:nvPr/>
        </p:nvPicPr>
        <p:blipFill>
          <a:blip r:embed="rId3"/>
          <a:stretch>
            <a:fillRect/>
          </a:stretch>
        </p:blipFill>
        <p:spPr>
          <a:xfrm>
            <a:off x="457200" y="2971800"/>
            <a:ext cx="7953375" cy="2924175"/>
          </a:xfrm>
          <a:prstGeom prst="rect">
            <a:avLst/>
          </a:prstGeom>
        </p:spPr>
      </p:pic>
    </p:spTree>
    <p:extLst>
      <p:ext uri="{BB962C8B-B14F-4D97-AF65-F5344CB8AC3E}">
        <p14:creationId xmlns:p14="http://schemas.microsoft.com/office/powerpoint/2010/main" val="226362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4DAE76-B7AB-41E1-9273-A8D598134D28}"/>
              </a:ext>
            </a:extLst>
          </p:cNvPr>
          <p:cNvPicPr>
            <a:picLocks noChangeAspect="1"/>
          </p:cNvPicPr>
          <p:nvPr/>
        </p:nvPicPr>
        <p:blipFill>
          <a:blip r:embed="rId2"/>
          <a:stretch>
            <a:fillRect/>
          </a:stretch>
        </p:blipFill>
        <p:spPr>
          <a:xfrm>
            <a:off x="533400" y="762000"/>
            <a:ext cx="7781925" cy="1209675"/>
          </a:xfrm>
          <a:prstGeom prst="rect">
            <a:avLst/>
          </a:prstGeom>
        </p:spPr>
      </p:pic>
      <p:pic>
        <p:nvPicPr>
          <p:cNvPr id="6" name="Picture 5">
            <a:extLst>
              <a:ext uri="{FF2B5EF4-FFF2-40B4-BE49-F238E27FC236}">
                <a16:creationId xmlns:a16="http://schemas.microsoft.com/office/drawing/2014/main" id="{8B511904-3ACE-4CB3-B47C-796562C09657}"/>
              </a:ext>
            </a:extLst>
          </p:cNvPr>
          <p:cNvPicPr>
            <a:picLocks noChangeAspect="1"/>
          </p:cNvPicPr>
          <p:nvPr/>
        </p:nvPicPr>
        <p:blipFill>
          <a:blip r:embed="rId3"/>
          <a:stretch>
            <a:fillRect/>
          </a:stretch>
        </p:blipFill>
        <p:spPr>
          <a:xfrm>
            <a:off x="533400" y="2667000"/>
            <a:ext cx="7781925" cy="3152775"/>
          </a:xfrm>
          <a:prstGeom prst="rect">
            <a:avLst/>
          </a:prstGeom>
        </p:spPr>
      </p:pic>
    </p:spTree>
    <p:extLst>
      <p:ext uri="{BB962C8B-B14F-4D97-AF65-F5344CB8AC3E}">
        <p14:creationId xmlns:p14="http://schemas.microsoft.com/office/powerpoint/2010/main" val="14963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Mathematical Induction</a:t>
            </a:r>
            <a:br>
              <a:rPr lang="en-US" dirty="0"/>
            </a:br>
            <a:endParaRPr lang="en-US" dirty="0"/>
          </a:p>
        </p:txBody>
      </p:sp>
      <p:sp>
        <p:nvSpPr>
          <p:cNvPr id="3" name="Subtitle 2"/>
          <p:cNvSpPr>
            <a:spLocks noGrp="1"/>
          </p:cNvSpPr>
          <p:nvPr>
            <p:ph type="subTitle" idx="1"/>
          </p:nvPr>
        </p:nvSpPr>
        <p:spPr/>
        <p:txBody>
          <a:bodyPr/>
          <a:lstStyle/>
          <a:p>
            <a:r>
              <a:rPr lang="en-US" dirty="0" err="1"/>
              <a:t>Shoaib</a:t>
            </a:r>
            <a:r>
              <a:rPr lang="en-US" dirty="0"/>
              <a:t> Raza</a:t>
            </a:r>
          </a:p>
        </p:txBody>
      </p:sp>
    </p:spTree>
    <p:extLst>
      <p:ext uri="{BB962C8B-B14F-4D97-AF65-F5344CB8AC3E}">
        <p14:creationId xmlns:p14="http://schemas.microsoft.com/office/powerpoint/2010/main" val="13321210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Conjecture: </a:t>
            </a:r>
            <a:r>
              <a:rPr lang="en-US" dirty="0"/>
              <a:t>The sum of the first n odd natural numbers equals n</a:t>
            </a:r>
            <a:r>
              <a:rPr lang="en-US" baseline="30000" dirty="0"/>
              <a:t>2</a:t>
            </a:r>
            <a:r>
              <a:rPr lang="en-US" dirty="0"/>
              <a:t>.</a:t>
            </a:r>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27873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infinite ladder</a:t>
            </a:r>
          </a:p>
        </p:txBody>
      </p:sp>
      <p:sp>
        <p:nvSpPr>
          <p:cNvPr id="3" name="Content Placeholder 2"/>
          <p:cNvSpPr>
            <a:spLocks noGrp="1"/>
          </p:cNvSpPr>
          <p:nvPr>
            <p:ph idx="1"/>
          </p:nvPr>
        </p:nvSpPr>
        <p:spPr/>
        <p:txBody>
          <a:bodyPr/>
          <a:lstStyle/>
          <a:p>
            <a:r>
              <a:rPr lang="en-US" dirty="0"/>
              <a:t>Suppose that we have an infinite ladder, and we want to know whether we can reach every step on this ladder.</a:t>
            </a:r>
          </a:p>
          <a:p>
            <a:endParaRPr lang="en-US" dirty="0"/>
          </a:p>
          <a:p>
            <a:r>
              <a:rPr lang="en-US" dirty="0"/>
              <a:t>We know two things:</a:t>
            </a:r>
          </a:p>
          <a:p>
            <a:pPr lvl="1">
              <a:buNone/>
            </a:pPr>
            <a:r>
              <a:rPr lang="en-US" dirty="0"/>
              <a:t>1. We can reach the first rung of the ladder.</a:t>
            </a:r>
          </a:p>
          <a:p>
            <a:pPr lvl="1">
              <a:buNone/>
            </a:pPr>
            <a:r>
              <a:rPr lang="en-US" dirty="0"/>
              <a:t>2. If we can reach a particular rung of the ladder, then we can reach the next rung.</a:t>
            </a:r>
          </a:p>
        </p:txBody>
      </p:sp>
    </p:spTree>
    <p:extLst>
      <p:ext uri="{BB962C8B-B14F-4D97-AF65-F5344CB8AC3E}">
        <p14:creationId xmlns:p14="http://schemas.microsoft.com/office/powerpoint/2010/main" val="22747529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1275124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228600"/>
            <a:ext cx="8229600" cy="1143000"/>
          </a:xfrm>
        </p:spPr>
        <p:txBody>
          <a:bodyPr/>
          <a:lstStyle/>
          <a:p>
            <a:r>
              <a:rPr lang="en-US" dirty="0"/>
              <a:t>Mathematical Induction</a:t>
            </a:r>
          </a:p>
        </p:txBody>
      </p:sp>
      <p:sp>
        <p:nvSpPr>
          <p:cNvPr id="3" name="Content Placeholder 2"/>
          <p:cNvSpPr>
            <a:spLocks noGrp="1"/>
          </p:cNvSpPr>
          <p:nvPr>
            <p:ph idx="1"/>
          </p:nvPr>
        </p:nvSpPr>
        <p:spPr>
          <a:xfrm>
            <a:off x="428172" y="1371600"/>
            <a:ext cx="8229600" cy="4389120"/>
          </a:xfrm>
        </p:spPr>
        <p:txBody>
          <a:bodyPr>
            <a:noAutofit/>
          </a:bodyPr>
          <a:lstStyle/>
          <a:p>
            <a:r>
              <a:rPr lang="en-US" sz="2400" dirty="0"/>
              <a:t>Mathematical statements assert that a property is true for all positive integers.</a:t>
            </a:r>
          </a:p>
          <a:p>
            <a:endParaRPr lang="en-US" sz="2400" dirty="0"/>
          </a:p>
          <a:p>
            <a:r>
              <a:rPr lang="en-US" sz="2400" dirty="0"/>
              <a:t>Proofs using mathematical induction have two parts. </a:t>
            </a:r>
          </a:p>
          <a:p>
            <a:pPr lvl="1"/>
            <a:r>
              <a:rPr lang="en-US" sz="2000" dirty="0"/>
              <a:t>First, they show that the statement holds for the positive integer 1 (base case). </a:t>
            </a:r>
          </a:p>
          <a:p>
            <a:pPr lvl="1"/>
            <a:r>
              <a:rPr lang="en-US" sz="2000" dirty="0"/>
              <a:t>Second, they show that if the statement holds for a positive integer then it must also hold for the next larger integer. (inductive case)</a:t>
            </a:r>
          </a:p>
          <a:p>
            <a:pPr lvl="1"/>
            <a:endParaRPr lang="en-US" sz="2000" dirty="0"/>
          </a:p>
          <a:p>
            <a:r>
              <a:rPr lang="en-US" sz="2400" dirty="0"/>
              <a:t>The method can be extended to prove statements about more general </a:t>
            </a:r>
            <a:r>
              <a:rPr lang="en-US" sz="2400" dirty="0">
                <a:hlinkClick r:id="rId2" tooltip="Well-founded"/>
              </a:rPr>
              <a:t>well-founded</a:t>
            </a:r>
            <a:r>
              <a:rPr lang="en-US" sz="2400" dirty="0"/>
              <a:t> structures, such as </a:t>
            </a:r>
            <a:r>
              <a:rPr lang="en-US" sz="2400" dirty="0">
                <a:hlinkClick r:id="rId3" tooltip="Tree (set theory)"/>
              </a:rPr>
              <a:t>trees</a:t>
            </a:r>
            <a:r>
              <a:rPr lang="en-US" sz="2400" dirty="0"/>
              <a:t>; this generalization, known as </a:t>
            </a:r>
            <a:r>
              <a:rPr lang="en-US" sz="2400" dirty="0">
                <a:hlinkClick r:id="rId4" tooltip="Structural induction"/>
              </a:rPr>
              <a:t>structural induction</a:t>
            </a:r>
            <a:r>
              <a:rPr lang="en-US" sz="2400" dirty="0"/>
              <a:t>, is used in </a:t>
            </a:r>
            <a:r>
              <a:rPr lang="en-US" sz="2400" dirty="0">
                <a:hlinkClick r:id="rId5" tooltip="Mathematical logic"/>
              </a:rPr>
              <a:t>mathematical logic</a:t>
            </a:r>
            <a:r>
              <a:rPr lang="en-US" sz="2400" dirty="0"/>
              <a:t> and </a:t>
            </a:r>
            <a:r>
              <a:rPr lang="en-US" sz="2400" dirty="0">
                <a:hlinkClick r:id="rId6" tooltip="Computer science"/>
              </a:rPr>
              <a:t>computer science</a:t>
            </a:r>
            <a:r>
              <a:rPr lang="en-US" sz="2400" dirty="0"/>
              <a:t>.</a:t>
            </a:r>
          </a:p>
        </p:txBody>
      </p:sp>
    </p:spTree>
    <p:extLst>
      <p:ext uri="{BB962C8B-B14F-4D97-AF65-F5344CB8AC3E}">
        <p14:creationId xmlns:p14="http://schemas.microsoft.com/office/powerpoint/2010/main" val="13502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5147"/>
          </a:xfrm>
        </p:spPr>
        <p:txBody>
          <a:bodyPr>
            <a:normAutofit fontScale="90000"/>
          </a:bodyPr>
          <a:lstStyle/>
          <a:p>
            <a:r>
              <a:rPr lang="en-US" dirty="0"/>
              <a:t>Geometric Progression</a:t>
            </a:r>
          </a:p>
        </p:txBody>
      </p:sp>
      <p:sp>
        <p:nvSpPr>
          <p:cNvPr id="3" name="Content Placeholder 2"/>
          <p:cNvSpPr>
            <a:spLocks noGrp="1"/>
          </p:cNvSpPr>
          <p:nvPr>
            <p:ph idx="1"/>
          </p:nvPr>
        </p:nvSpPr>
        <p:spPr/>
        <p:txBody>
          <a:bodyPr>
            <a:normAutofit/>
          </a:bodyPr>
          <a:lstStyle/>
          <a:p>
            <a:pPr>
              <a:buNone/>
            </a:pPr>
            <a:r>
              <a:rPr lang="en-US" sz="2800" b="1" dirty="0"/>
              <a:t>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1410652" y="3086613"/>
            <a:ext cx="5821680" cy="433827"/>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1506415" y="4366701"/>
            <a:ext cx="6038850" cy="433826"/>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523999" y="5690676"/>
            <a:ext cx="5867401" cy="52197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normAutofit fontScale="92500" lnSpcReduction="20000"/>
          </a:bodyPr>
          <a:lstStyle/>
          <a:p>
            <a:r>
              <a:rPr lang="en-US" dirty="0"/>
              <a:t>It is extremely important to note that mathematical induction can be used only to prove results obtained in some other way. </a:t>
            </a:r>
          </a:p>
          <a:p>
            <a:endParaRPr lang="en-US" dirty="0"/>
          </a:p>
          <a:p>
            <a:r>
              <a:rPr lang="en-US" dirty="0"/>
              <a:t>It is </a:t>
            </a:r>
            <a:r>
              <a:rPr lang="en-US" i="1" dirty="0"/>
              <a:t>not a tool for discovering formulae or </a:t>
            </a:r>
            <a:r>
              <a:rPr lang="en-US" dirty="0"/>
              <a:t>theorems.</a:t>
            </a:r>
          </a:p>
          <a:p>
            <a:endParaRPr lang="en-US" dirty="0"/>
          </a:p>
          <a:p>
            <a:r>
              <a:rPr lang="en-US" dirty="0"/>
              <a:t>Mathematicians sometimes find proofs by mathematical induction unsatisfying because they do not provide insights as to why theorems are true.</a:t>
            </a:r>
          </a:p>
          <a:p>
            <a:pPr>
              <a:buNone/>
            </a:pPr>
            <a:r>
              <a:rPr lang="en-US" dirty="0"/>
              <a:t> </a:t>
            </a:r>
          </a:p>
          <a:p>
            <a:r>
              <a:rPr lang="en-US" dirty="0"/>
              <a:t>You can prove a theorem by mathematical induction even if you do not have the slightest idea why it is true!</a:t>
            </a:r>
          </a:p>
        </p:txBody>
      </p:sp>
    </p:spTree>
    <p:extLst>
      <p:ext uri="{BB962C8B-B14F-4D97-AF65-F5344CB8AC3E}">
        <p14:creationId xmlns:p14="http://schemas.microsoft.com/office/powerpoint/2010/main" val="296207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2881920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12826830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FB933-29D4-4C67-93B3-9B42D49A7CF8}"/>
              </a:ext>
            </a:extLst>
          </p:cNvPr>
          <p:cNvPicPr>
            <a:picLocks noChangeAspect="1"/>
          </p:cNvPicPr>
          <p:nvPr/>
        </p:nvPicPr>
        <p:blipFill>
          <a:blip r:embed="rId2"/>
          <a:stretch>
            <a:fillRect/>
          </a:stretch>
        </p:blipFill>
        <p:spPr>
          <a:xfrm>
            <a:off x="381000" y="990600"/>
            <a:ext cx="7848600" cy="4876800"/>
          </a:xfrm>
          <a:prstGeom prst="rect">
            <a:avLst/>
          </a:prstGeom>
        </p:spPr>
      </p:pic>
    </p:spTree>
    <p:extLst>
      <p:ext uri="{BB962C8B-B14F-4D97-AF65-F5344CB8AC3E}">
        <p14:creationId xmlns:p14="http://schemas.microsoft.com/office/powerpoint/2010/main" val="330631716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C215E7-F36A-4BD1-B12F-F39D34D780ED}"/>
              </a:ext>
            </a:extLst>
          </p:cNvPr>
          <p:cNvPicPr>
            <a:picLocks noChangeAspect="1"/>
          </p:cNvPicPr>
          <p:nvPr/>
        </p:nvPicPr>
        <p:blipFill>
          <a:blip r:embed="rId2"/>
          <a:stretch>
            <a:fillRect/>
          </a:stretch>
        </p:blipFill>
        <p:spPr>
          <a:xfrm>
            <a:off x="383381" y="533400"/>
            <a:ext cx="8377237" cy="6096000"/>
          </a:xfrm>
          <a:prstGeom prst="rect">
            <a:avLst/>
          </a:prstGeom>
        </p:spPr>
      </p:pic>
    </p:spTree>
    <p:extLst>
      <p:ext uri="{BB962C8B-B14F-4D97-AF65-F5344CB8AC3E}">
        <p14:creationId xmlns:p14="http://schemas.microsoft.com/office/powerpoint/2010/main" val="26983689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DF5D74-44C9-42F6-ABD5-38BCADB843AD}"/>
              </a:ext>
            </a:extLst>
          </p:cNvPr>
          <p:cNvPicPr>
            <a:picLocks noChangeAspect="1"/>
          </p:cNvPicPr>
          <p:nvPr/>
        </p:nvPicPr>
        <p:blipFill>
          <a:blip r:embed="rId2"/>
          <a:stretch>
            <a:fillRect/>
          </a:stretch>
        </p:blipFill>
        <p:spPr>
          <a:xfrm>
            <a:off x="381000" y="795337"/>
            <a:ext cx="6477000" cy="2438400"/>
          </a:xfrm>
          <a:prstGeom prst="rect">
            <a:avLst/>
          </a:prstGeom>
        </p:spPr>
      </p:pic>
      <p:pic>
        <p:nvPicPr>
          <p:cNvPr id="5" name="Picture 4">
            <a:extLst>
              <a:ext uri="{FF2B5EF4-FFF2-40B4-BE49-F238E27FC236}">
                <a16:creationId xmlns:a16="http://schemas.microsoft.com/office/drawing/2014/main" id="{5C07A5E1-9082-45FF-966C-00EE4999AD89}"/>
              </a:ext>
            </a:extLst>
          </p:cNvPr>
          <p:cNvPicPr>
            <a:picLocks noChangeAspect="1"/>
          </p:cNvPicPr>
          <p:nvPr/>
        </p:nvPicPr>
        <p:blipFill>
          <a:blip r:embed="rId3"/>
          <a:stretch>
            <a:fillRect/>
          </a:stretch>
        </p:blipFill>
        <p:spPr>
          <a:xfrm>
            <a:off x="1219200" y="3233737"/>
            <a:ext cx="7336971" cy="2633663"/>
          </a:xfrm>
          <a:prstGeom prst="rect">
            <a:avLst/>
          </a:prstGeom>
        </p:spPr>
      </p:pic>
    </p:spTree>
    <p:extLst>
      <p:ext uri="{BB962C8B-B14F-4D97-AF65-F5344CB8AC3E}">
        <p14:creationId xmlns:p14="http://schemas.microsoft.com/office/powerpoint/2010/main" val="296901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CF0A7-B0BB-4CCB-BE08-0798505460DE}"/>
              </a:ext>
            </a:extLst>
          </p:cNvPr>
          <p:cNvPicPr>
            <a:picLocks noChangeAspect="1"/>
          </p:cNvPicPr>
          <p:nvPr/>
        </p:nvPicPr>
        <p:blipFill>
          <a:blip r:embed="rId2"/>
          <a:stretch>
            <a:fillRect/>
          </a:stretch>
        </p:blipFill>
        <p:spPr>
          <a:xfrm>
            <a:off x="304800" y="204787"/>
            <a:ext cx="8281987" cy="6448425"/>
          </a:xfrm>
          <a:prstGeom prst="rect">
            <a:avLst/>
          </a:prstGeom>
        </p:spPr>
      </p:pic>
    </p:spTree>
    <p:extLst>
      <p:ext uri="{BB962C8B-B14F-4D97-AF65-F5344CB8AC3E}">
        <p14:creationId xmlns:p14="http://schemas.microsoft.com/office/powerpoint/2010/main" val="23333804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A1FAA4-7DC7-4DAE-B283-C13B3EEC6E8D}"/>
              </a:ext>
            </a:extLst>
          </p:cNvPr>
          <p:cNvPicPr>
            <a:picLocks noChangeAspect="1"/>
          </p:cNvPicPr>
          <p:nvPr/>
        </p:nvPicPr>
        <p:blipFill>
          <a:blip r:embed="rId2"/>
          <a:stretch>
            <a:fillRect/>
          </a:stretch>
        </p:blipFill>
        <p:spPr>
          <a:xfrm>
            <a:off x="304800" y="533401"/>
            <a:ext cx="8534400" cy="5943600"/>
          </a:xfrm>
          <a:prstGeom prst="rect">
            <a:avLst/>
          </a:prstGeom>
        </p:spPr>
      </p:pic>
    </p:spTree>
    <p:extLst>
      <p:ext uri="{BB962C8B-B14F-4D97-AF65-F5344CB8AC3E}">
        <p14:creationId xmlns:p14="http://schemas.microsoft.com/office/powerpoint/2010/main" val="422767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53361-EE5F-4EF7-BA54-5BD918264D9A}"/>
              </a:ext>
            </a:extLst>
          </p:cNvPr>
          <p:cNvSpPr>
            <a:spLocks noGrp="1"/>
          </p:cNvSpPr>
          <p:nvPr>
            <p:ph type="title"/>
          </p:nvPr>
        </p:nvSpPr>
        <p:spPr>
          <a:xfrm>
            <a:off x="457200" y="704088"/>
            <a:ext cx="8229600" cy="743712"/>
          </a:xfrm>
        </p:spPr>
        <p:txBody>
          <a:bodyPr>
            <a:normAutofit/>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en-PK" dirty="0"/>
          </a:p>
        </p:txBody>
      </p:sp>
      <p:pic>
        <p:nvPicPr>
          <p:cNvPr id="5" name="Content Placeholder 4">
            <a:extLst>
              <a:ext uri="{FF2B5EF4-FFF2-40B4-BE49-F238E27FC236}">
                <a16:creationId xmlns:a16="http://schemas.microsoft.com/office/drawing/2014/main" id="{9EEE7DFD-37F1-4FDA-A249-C161AF038858}"/>
              </a:ext>
            </a:extLst>
          </p:cNvPr>
          <p:cNvPicPr>
            <a:picLocks noGrp="1" noChangeAspect="1"/>
          </p:cNvPicPr>
          <p:nvPr>
            <p:ph idx="1"/>
          </p:nvPr>
        </p:nvPicPr>
        <p:blipFill>
          <a:blip r:embed="rId2"/>
          <a:stretch>
            <a:fillRect/>
          </a:stretch>
        </p:blipFill>
        <p:spPr>
          <a:xfrm>
            <a:off x="609600" y="1752600"/>
            <a:ext cx="7696200" cy="4114800"/>
          </a:xfrm>
        </p:spPr>
      </p:pic>
    </p:spTree>
    <p:extLst>
      <p:ext uri="{BB962C8B-B14F-4D97-AF65-F5344CB8AC3E}">
        <p14:creationId xmlns:p14="http://schemas.microsoft.com/office/powerpoint/2010/main" val="37097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A662-C9FB-4665-B631-6643DA7F3636}"/>
              </a:ext>
            </a:extLst>
          </p:cNvPr>
          <p:cNvSpPr>
            <a:spLocks noGrp="1"/>
          </p:cNvSpPr>
          <p:nvPr>
            <p:ph type="title"/>
          </p:nvPr>
        </p:nvSpPr>
        <p:spPr>
          <a:xfrm>
            <a:off x="439615" y="457200"/>
            <a:ext cx="8229600" cy="515112"/>
          </a:xfrm>
        </p:spPr>
        <p:txBody>
          <a:bodyPr>
            <a:normAutofit fontScale="90000"/>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en-PK" dirty="0"/>
          </a:p>
        </p:txBody>
      </p:sp>
      <p:pic>
        <p:nvPicPr>
          <p:cNvPr id="7" name="Content Placeholder 6">
            <a:extLst>
              <a:ext uri="{FF2B5EF4-FFF2-40B4-BE49-F238E27FC236}">
                <a16:creationId xmlns:a16="http://schemas.microsoft.com/office/drawing/2014/main" id="{A6893037-4F4C-41A9-B9AA-92FA6B0C7939}"/>
              </a:ext>
            </a:extLst>
          </p:cNvPr>
          <p:cNvPicPr>
            <a:picLocks noGrp="1" noChangeAspect="1"/>
          </p:cNvPicPr>
          <p:nvPr>
            <p:ph idx="1"/>
          </p:nvPr>
        </p:nvPicPr>
        <p:blipFill>
          <a:blip r:embed="rId2"/>
          <a:stretch>
            <a:fillRect/>
          </a:stretch>
        </p:blipFill>
        <p:spPr>
          <a:xfrm>
            <a:off x="304800" y="972312"/>
            <a:ext cx="8610600" cy="5733288"/>
          </a:xfrm>
        </p:spPr>
      </p:pic>
    </p:spTree>
    <p:extLst>
      <p:ext uri="{BB962C8B-B14F-4D97-AF65-F5344CB8AC3E}">
        <p14:creationId xmlns:p14="http://schemas.microsoft.com/office/powerpoint/2010/main" val="275820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SERIES</a:t>
            </a:r>
            <a:endParaRPr lang="en-PK" dirty="0"/>
          </a:p>
        </p:txBody>
      </p:sp>
      <p:pic>
        <p:nvPicPr>
          <p:cNvPr id="9" name="Content Placeholder 8">
            <a:extLst>
              <a:ext uri="{FF2B5EF4-FFF2-40B4-BE49-F238E27FC236}">
                <a16:creationId xmlns:a16="http://schemas.microsoft.com/office/drawing/2014/main" id="{75B6CB13-0B56-4945-A478-14A08D8CA9D7}"/>
              </a:ext>
            </a:extLst>
          </p:cNvPr>
          <p:cNvPicPr>
            <a:picLocks noGrp="1" noChangeAspect="1"/>
          </p:cNvPicPr>
          <p:nvPr>
            <p:ph idx="1"/>
          </p:nvPr>
        </p:nvPicPr>
        <p:blipFill>
          <a:blip r:embed="rId2"/>
          <a:stretch>
            <a:fillRect/>
          </a:stretch>
        </p:blipFill>
        <p:spPr>
          <a:xfrm>
            <a:off x="533400" y="1447800"/>
            <a:ext cx="7696200" cy="2209799"/>
          </a:xfrm>
        </p:spPr>
      </p:pic>
    </p:spTree>
    <p:extLst>
      <p:ext uri="{BB962C8B-B14F-4D97-AF65-F5344CB8AC3E}">
        <p14:creationId xmlns:p14="http://schemas.microsoft.com/office/powerpoint/2010/main" val="1130974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en-PK" dirty="0"/>
          </a:p>
        </p:txBody>
      </p:sp>
      <p:pic>
        <p:nvPicPr>
          <p:cNvPr id="6" name="Content Placeholder 5">
            <a:extLst>
              <a:ext uri="{FF2B5EF4-FFF2-40B4-BE49-F238E27FC236}">
                <a16:creationId xmlns:a16="http://schemas.microsoft.com/office/drawing/2014/main" id="{2551CF26-6060-4C33-9890-C91D342CC83F}"/>
              </a:ext>
            </a:extLst>
          </p:cNvPr>
          <p:cNvPicPr>
            <a:picLocks noGrp="1" noChangeAspect="1"/>
          </p:cNvPicPr>
          <p:nvPr>
            <p:ph idx="1"/>
          </p:nvPr>
        </p:nvPicPr>
        <p:blipFill>
          <a:blip r:embed="rId2"/>
          <a:stretch>
            <a:fillRect/>
          </a:stretch>
        </p:blipFill>
        <p:spPr>
          <a:xfrm>
            <a:off x="457200" y="1295400"/>
            <a:ext cx="8382000" cy="4858512"/>
          </a:xfrm>
        </p:spPr>
      </p:pic>
    </p:spTree>
    <p:extLst>
      <p:ext uri="{BB962C8B-B14F-4D97-AF65-F5344CB8AC3E}">
        <p14:creationId xmlns:p14="http://schemas.microsoft.com/office/powerpoint/2010/main" val="113233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en-PK" dirty="0"/>
          </a:p>
        </p:txBody>
      </p:sp>
      <p:pic>
        <p:nvPicPr>
          <p:cNvPr id="6" name="Content Placeholder 5">
            <a:extLst>
              <a:ext uri="{FF2B5EF4-FFF2-40B4-BE49-F238E27FC236}">
                <a16:creationId xmlns:a16="http://schemas.microsoft.com/office/drawing/2014/main" id="{D2E1852A-02C8-46AB-ABA5-D3ACF606CD5F}"/>
              </a:ext>
            </a:extLst>
          </p:cNvPr>
          <p:cNvPicPr>
            <a:picLocks noGrp="1" noChangeAspect="1"/>
          </p:cNvPicPr>
          <p:nvPr>
            <p:ph idx="1"/>
          </p:nvPr>
        </p:nvPicPr>
        <p:blipFill>
          <a:blip r:embed="rId2"/>
          <a:stretch>
            <a:fillRect/>
          </a:stretch>
        </p:blipFill>
        <p:spPr>
          <a:xfrm>
            <a:off x="457200" y="1371600"/>
            <a:ext cx="8229600" cy="5257800"/>
          </a:xfrm>
        </p:spPr>
      </p:pic>
    </p:spTree>
    <p:extLst>
      <p:ext uri="{BB962C8B-B14F-4D97-AF65-F5344CB8AC3E}">
        <p14:creationId xmlns:p14="http://schemas.microsoft.com/office/powerpoint/2010/main" val="2479824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en-PK" dirty="0"/>
          </a:p>
        </p:txBody>
      </p:sp>
      <p:pic>
        <p:nvPicPr>
          <p:cNvPr id="9" name="Picture 8">
            <a:extLst>
              <a:ext uri="{FF2B5EF4-FFF2-40B4-BE49-F238E27FC236}">
                <a16:creationId xmlns:a16="http://schemas.microsoft.com/office/drawing/2014/main" id="{7E9D67F3-D8F6-41BB-B4F3-3F05B590236C}"/>
              </a:ext>
            </a:extLst>
          </p:cNvPr>
          <p:cNvPicPr>
            <a:picLocks noChangeAspect="1"/>
          </p:cNvPicPr>
          <p:nvPr/>
        </p:nvPicPr>
        <p:blipFill>
          <a:blip r:embed="rId2"/>
          <a:stretch>
            <a:fillRect/>
          </a:stretch>
        </p:blipFill>
        <p:spPr>
          <a:xfrm>
            <a:off x="533400" y="1752600"/>
            <a:ext cx="8153400" cy="2895600"/>
          </a:xfrm>
          <a:prstGeom prst="rect">
            <a:avLst/>
          </a:prstGeom>
        </p:spPr>
      </p:pic>
    </p:spTree>
    <p:extLst>
      <p:ext uri="{BB962C8B-B14F-4D97-AF65-F5344CB8AC3E}">
        <p14:creationId xmlns:p14="http://schemas.microsoft.com/office/powerpoint/2010/main" val="885011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67096-2568-493E-AA3B-C233AAAF0319}"/>
              </a:ext>
            </a:extLst>
          </p:cNvPr>
          <p:cNvPicPr>
            <a:picLocks noChangeAspect="1"/>
          </p:cNvPicPr>
          <p:nvPr/>
        </p:nvPicPr>
        <p:blipFill>
          <a:blip r:embed="rId2"/>
          <a:stretch>
            <a:fillRect/>
          </a:stretch>
        </p:blipFill>
        <p:spPr>
          <a:xfrm>
            <a:off x="152400" y="609600"/>
            <a:ext cx="8686800" cy="3428999"/>
          </a:xfrm>
          <a:prstGeom prst="rect">
            <a:avLst/>
          </a:prstGeom>
        </p:spPr>
      </p:pic>
      <p:pic>
        <p:nvPicPr>
          <p:cNvPr id="8" name="Picture 7">
            <a:extLst>
              <a:ext uri="{FF2B5EF4-FFF2-40B4-BE49-F238E27FC236}">
                <a16:creationId xmlns:a16="http://schemas.microsoft.com/office/drawing/2014/main" id="{9C147534-429F-4FE4-8701-56AD42ED655C}"/>
              </a:ext>
            </a:extLst>
          </p:cNvPr>
          <p:cNvPicPr>
            <a:picLocks noChangeAspect="1"/>
          </p:cNvPicPr>
          <p:nvPr/>
        </p:nvPicPr>
        <p:blipFill>
          <a:blip r:embed="rId3"/>
          <a:stretch>
            <a:fillRect/>
          </a:stretch>
        </p:blipFill>
        <p:spPr>
          <a:xfrm>
            <a:off x="152400" y="3962400"/>
            <a:ext cx="8686800" cy="2743200"/>
          </a:xfrm>
          <a:prstGeom prst="rect">
            <a:avLst/>
          </a:prstGeom>
        </p:spPr>
      </p:pic>
    </p:spTree>
    <p:extLst>
      <p:ext uri="{BB962C8B-B14F-4D97-AF65-F5344CB8AC3E}">
        <p14:creationId xmlns:p14="http://schemas.microsoft.com/office/powerpoint/2010/main" val="346245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en-PK" dirty="0"/>
          </a:p>
        </p:txBody>
      </p:sp>
      <p:pic>
        <p:nvPicPr>
          <p:cNvPr id="4" name="Picture 3">
            <a:extLst>
              <a:ext uri="{FF2B5EF4-FFF2-40B4-BE49-F238E27FC236}">
                <a16:creationId xmlns:a16="http://schemas.microsoft.com/office/drawing/2014/main" id="{C6090505-35AB-49A1-86CA-E59F191A4299}"/>
              </a:ext>
            </a:extLst>
          </p:cNvPr>
          <p:cNvPicPr>
            <a:picLocks noChangeAspect="1"/>
          </p:cNvPicPr>
          <p:nvPr/>
        </p:nvPicPr>
        <p:blipFill>
          <a:blip r:embed="rId2"/>
          <a:stretch>
            <a:fillRect/>
          </a:stretch>
        </p:blipFill>
        <p:spPr>
          <a:xfrm>
            <a:off x="457200" y="1450817"/>
            <a:ext cx="8229600" cy="4949983"/>
          </a:xfrm>
          <a:prstGeom prst="rect">
            <a:avLst/>
          </a:prstGeom>
        </p:spPr>
      </p:pic>
    </p:spTree>
    <p:extLst>
      <p:ext uri="{BB962C8B-B14F-4D97-AF65-F5344CB8AC3E}">
        <p14:creationId xmlns:p14="http://schemas.microsoft.com/office/powerpoint/2010/main" val="242706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a:t>Introduction</a:t>
            </a:r>
          </a:p>
        </p:txBody>
      </p:sp>
      <p:sp>
        <p:nvSpPr>
          <p:cNvPr id="3" name="Content Placeholder 2"/>
          <p:cNvSpPr>
            <a:spLocks noGrp="1"/>
          </p:cNvSpPr>
          <p:nvPr>
            <p:ph idx="1"/>
          </p:nvPr>
        </p:nvSpPr>
        <p:spPr>
          <a:xfrm>
            <a:off x="152400" y="990600"/>
            <a:ext cx="8839200" cy="5562600"/>
          </a:xfrm>
        </p:spPr>
        <p:txBody>
          <a:bodyPr>
            <a:normAutofit fontScale="92500" lnSpcReduction="10000"/>
          </a:bodyPr>
          <a:lstStyle/>
          <a:p>
            <a:r>
              <a:rPr lang="en-US" dirty="0"/>
              <a:t>Sequences are ordered lists of elements. </a:t>
            </a:r>
          </a:p>
          <a:p>
            <a:r>
              <a:rPr lang="en-US" dirty="0"/>
              <a:t>EXAMPLES:</a:t>
            </a:r>
          </a:p>
          <a:p>
            <a:pPr lvl="1"/>
            <a:r>
              <a:rPr lang="en-US" dirty="0"/>
              <a:t> 1, 2, 3, 5, 8</a:t>
            </a:r>
          </a:p>
          <a:p>
            <a:pPr lvl="1"/>
            <a:r>
              <a:rPr lang="en-US" dirty="0"/>
              <a:t> 1, 3,  9, 27, 81, …….</a:t>
            </a:r>
          </a:p>
          <a:p>
            <a:pPr lvl="1"/>
            <a:r>
              <a:rPr lang="en-US" dirty="0"/>
              <a:t> 1, 2, 3, 4, 5, …</a:t>
            </a:r>
          </a:p>
          <a:p>
            <a:pPr lvl="1"/>
            <a:r>
              <a:rPr lang="en-US" dirty="0"/>
              <a:t> 4, 8, 12, 16, 20,…</a:t>
            </a:r>
          </a:p>
          <a:p>
            <a:pPr lvl="1"/>
            <a:r>
              <a:rPr lang="en-US" dirty="0"/>
              <a:t> 2, 4, 8, 16, 32, …</a:t>
            </a:r>
          </a:p>
          <a:p>
            <a:pPr lvl="1"/>
            <a:r>
              <a:rPr lang="en-US" dirty="0"/>
              <a:t> 1, 1/2, 1/3, 1/4, 1/5, …</a:t>
            </a:r>
          </a:p>
          <a:p>
            <a:pPr lvl="1"/>
            <a:r>
              <a:rPr lang="en-US" dirty="0"/>
              <a:t> 1, 4, 9, 16, 25, …</a:t>
            </a:r>
          </a:p>
          <a:p>
            <a:pPr lvl="1"/>
            <a:r>
              <a:rPr lang="en-US" dirty="0"/>
              <a:t> 1, -1, 1, -1, 1, -1,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909C-A2FD-4A14-B6EE-6A8727A8BC5C}"/>
              </a:ext>
            </a:extLst>
          </p:cNvPr>
          <p:cNvSpPr>
            <a:spLocks noGrp="1"/>
          </p:cNvSpPr>
          <p:nvPr>
            <p:ph type="title"/>
          </p:nvPr>
        </p:nvSpPr>
        <p:spPr>
          <a:xfrm>
            <a:off x="381000" y="838200"/>
            <a:ext cx="8229600" cy="685800"/>
          </a:xfrm>
        </p:spPr>
        <p:txBody>
          <a:bodyPr>
            <a:normAutofit fontScale="90000"/>
          </a:bodyPr>
          <a:lstStyle/>
          <a:p>
            <a:r>
              <a:rPr lang="en-US" sz="5400" b="1" dirty="0">
                <a:latin typeface="Times New Roman" panose="02020603050405020304" pitchFamily="18" charset="0"/>
              </a:rPr>
              <a:t>GEO</a:t>
            </a:r>
            <a:r>
              <a:rPr lang="en-US" sz="5400" b="1" i="0" u="none" strike="noStrike" baseline="0" dirty="0">
                <a:latin typeface="Times New Roman" panose="02020603050405020304" pitchFamily="18" charset="0"/>
              </a:rPr>
              <a:t>METRIC SERIES:</a:t>
            </a:r>
            <a:endParaRPr lang="en-PK" dirty="0"/>
          </a:p>
        </p:txBody>
      </p:sp>
      <p:pic>
        <p:nvPicPr>
          <p:cNvPr id="6" name="Picture 5">
            <a:extLst>
              <a:ext uri="{FF2B5EF4-FFF2-40B4-BE49-F238E27FC236}">
                <a16:creationId xmlns:a16="http://schemas.microsoft.com/office/drawing/2014/main" id="{D6A7E125-9857-4246-8FAA-15BBE6169642}"/>
              </a:ext>
            </a:extLst>
          </p:cNvPr>
          <p:cNvPicPr>
            <a:picLocks noChangeAspect="1"/>
          </p:cNvPicPr>
          <p:nvPr/>
        </p:nvPicPr>
        <p:blipFill>
          <a:blip r:embed="rId2"/>
          <a:stretch>
            <a:fillRect/>
          </a:stretch>
        </p:blipFill>
        <p:spPr>
          <a:xfrm>
            <a:off x="381000" y="1905000"/>
            <a:ext cx="8229600" cy="2895600"/>
          </a:xfrm>
          <a:prstGeom prst="rect">
            <a:avLst/>
          </a:prstGeom>
        </p:spPr>
      </p:pic>
    </p:spTree>
    <p:extLst>
      <p:ext uri="{BB962C8B-B14F-4D97-AF65-F5344CB8AC3E}">
        <p14:creationId xmlns:p14="http://schemas.microsoft.com/office/powerpoint/2010/main" val="230395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p>
          <a:p>
            <a:r>
              <a:rPr lang="en-US" dirty="0"/>
              <a:t>Sequences of characters or bits  are important in computer science.</a:t>
            </a:r>
          </a:p>
          <a:p>
            <a:r>
              <a:rPr lang="en-US" dirty="0"/>
              <a:t>The </a:t>
            </a:r>
            <a:r>
              <a:rPr lang="en-US" i="1" dirty="0"/>
              <a:t>empty string </a:t>
            </a:r>
            <a:r>
              <a:rPr lang="en-US" dirty="0"/>
              <a:t>is represented by </a:t>
            </a:r>
            <a:r>
              <a:rPr lang="el-GR" i="1" dirty="0"/>
              <a:t>λ</a:t>
            </a:r>
            <a:r>
              <a:rPr lang="en-US" dirty="0"/>
              <a:t>.</a:t>
            </a:r>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p>
          <a:p>
            <a:r>
              <a:rPr lang="en-US" dirty="0"/>
              <a:t>A sequence is called a </a:t>
            </a:r>
            <a:r>
              <a:rPr lang="en-US" i="1" dirty="0"/>
              <a:t>solution</a:t>
            </a:r>
            <a:r>
              <a:rPr lang="en-US" dirty="0"/>
              <a:t> of a recurrence relation if its terms satisfy the recurrence relation.</a:t>
            </a:r>
          </a:p>
          <a:p>
            <a:r>
              <a:rPr lang="en-US" dirty="0"/>
              <a:t>The </a:t>
            </a:r>
            <a:r>
              <a:rPr lang="en-US" i="1" dirty="0"/>
              <a:t>initial conditions </a:t>
            </a:r>
            <a:r>
              <a:rPr lang="en-US" dirty="0"/>
              <a:t>for a sequence specify the terms that precede the first term where the recurrence relation takes effect.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a:buNone/>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a:buNone/>
            </a:pPr>
            <a:endParaRPr lang="en-US" dirty="0"/>
          </a:p>
          <a:p>
            <a:pPr lvl="1">
              <a:buNone/>
            </a:pPr>
            <a:r>
              <a:rPr lang="en-US" b="1" dirty="0"/>
              <a:t>Solution</a:t>
            </a:r>
            <a:r>
              <a:rPr lang="en-US" dirty="0"/>
              <a:t>: We see from the recurrence relation that</a:t>
            </a:r>
          </a:p>
          <a:p>
            <a:pPr lvl="1">
              <a:buNone/>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lvl="1">
              <a:buNone/>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lvl="1">
              <a:buNone/>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lvl="1">
              <a:buNone/>
            </a:pPr>
            <a:endParaRPr lang="en-US" i="1" dirty="0"/>
          </a:p>
          <a:p>
            <a:pPr lvl="1">
              <a:buNone/>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lstStyle/>
          <a:p>
            <a:pPr>
              <a:buNone/>
            </a:pPr>
            <a:r>
              <a:rPr lang="en-US" b="1" dirty="0"/>
              <a:t>   Example </a:t>
            </a:r>
            <a:r>
              <a:rPr lang="en-US" dirty="0">
                <a:latin typeface="Cambria Math" pitchFamily="18" charset="0"/>
                <a:ea typeface="Cambria Math"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2,3,4,…. </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What are </a:t>
            </a:r>
            <a:r>
              <a:rPr lang="en-US" i="1" dirty="0"/>
              <a:t>a</a:t>
            </a:r>
            <a:r>
              <a:rPr lang="en-US" baseline="-25000" dirty="0">
                <a:latin typeface="Cambria Math" pitchFamily="18" charset="0"/>
                <a:ea typeface="Cambria Math" pitchFamily="18" charset="0"/>
              </a:rPr>
              <a:t>2</a:t>
            </a:r>
            <a:r>
              <a:rPr lang="en-US" dirty="0"/>
              <a:t> and </a:t>
            </a:r>
            <a:r>
              <a:rPr lang="en-US" i="1" dirty="0"/>
              <a:t>a</a:t>
            </a:r>
            <a:r>
              <a:rPr lang="en-US" baseline="-25000" dirty="0">
                <a:latin typeface="Cambria Math" pitchFamily="18" charset="0"/>
                <a:ea typeface="Cambria Math" pitchFamily="18" charset="0"/>
              </a:rPr>
              <a:t>3</a:t>
            </a:r>
            <a:r>
              <a:rPr lang="en-US" dirty="0"/>
              <a:t>? </a:t>
            </a:r>
          </a:p>
          <a:p>
            <a:pPr>
              <a:buNone/>
            </a:pPr>
            <a:r>
              <a:rPr lang="en-US" dirty="0"/>
              <a:t>    [Here the initial conditions are </a:t>
            </a:r>
            <a:r>
              <a:rPr lang="en-US" i="1" dirty="0"/>
              <a:t>a</a:t>
            </a:r>
            <a:r>
              <a:rPr lang="en-US" i="1" baseline="-25000" dirty="0"/>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a:t>
            </a:r>
          </a:p>
          <a:p>
            <a:pPr>
              <a:buNone/>
            </a:pPr>
            <a:r>
              <a:rPr lang="en-US" dirty="0"/>
              <a:t>        </a:t>
            </a:r>
          </a:p>
          <a:p>
            <a:pPr>
              <a:buNone/>
            </a:pPr>
            <a:r>
              <a:rPr lang="en-US" dirty="0"/>
              <a:t>         </a:t>
            </a:r>
            <a:r>
              <a:rPr lang="en-US" b="1" dirty="0"/>
              <a:t>Solution</a:t>
            </a:r>
            <a:r>
              <a:rPr lang="en-US" dirty="0"/>
              <a:t>: We see from the recurrence relation that</a:t>
            </a:r>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itchFamily="18" charset="0"/>
                <a:ea typeface="Cambria Math" pitchFamily="18" charset="0"/>
              </a:rPr>
              <a:t>5</a:t>
            </a:r>
            <a:r>
              <a:rPr lang="en-US" i="1" dirty="0"/>
              <a:t> – </a:t>
            </a:r>
            <a:r>
              <a:rPr lang="en-US" dirty="0">
                <a:latin typeface="Cambria Math" pitchFamily="18" charset="0"/>
                <a:ea typeface="Cambria Math" pitchFamily="18" charset="0"/>
              </a:rPr>
              <a:t>3 </a:t>
            </a:r>
            <a:r>
              <a:rPr lang="en-US" i="1" dirty="0"/>
              <a:t>= </a:t>
            </a:r>
            <a:r>
              <a:rPr lang="en-US" dirty="0">
                <a:latin typeface="Cambria Math" pitchFamily="18" charset="0"/>
                <a:ea typeface="Cambria Math" pitchFamily="18" charset="0"/>
              </a:rPr>
              <a:t>2</a:t>
            </a: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i="1" dirty="0"/>
              <a:t>– </a:t>
            </a:r>
            <a:r>
              <a:rPr lang="en-US" dirty="0">
                <a:latin typeface="Cambria Math" pitchFamily="18" charset="0"/>
                <a:ea typeface="Cambria Math" pitchFamily="18" charset="0"/>
              </a:rPr>
              <a:t>5</a:t>
            </a:r>
            <a:r>
              <a:rPr lang="en-US" i="1" dirty="0">
                <a:latin typeface="Cambria Math" pitchFamily="18" charset="0"/>
                <a:ea typeface="Cambria Math" pitchFamily="18" charset="0"/>
              </a:rPr>
              <a:t> </a:t>
            </a:r>
            <a:r>
              <a:rPr lang="en-US" dirty="0">
                <a:ea typeface="Cambria Math" pitchFamily="18" charset="0"/>
              </a:rPr>
              <a:t>=</a:t>
            </a:r>
            <a:r>
              <a:rPr lang="en-US" i="1" dirty="0">
                <a:latin typeface="Cambria Math" pitchFamily="18" charset="0"/>
                <a:ea typeface="Cambria Math" pitchFamily="18" charset="0"/>
              </a:rPr>
              <a:t> </a:t>
            </a:r>
            <a:r>
              <a:rPr lang="en-US" i="1" dirty="0"/>
              <a:t>–</a:t>
            </a:r>
            <a:r>
              <a:rPr lang="en-US" dirty="0">
                <a:latin typeface="Cambria Math" pitchFamily="18" charset="0"/>
                <a:ea typeface="Cambria Math" pitchFamily="18" charset="0"/>
              </a:rPr>
              <a:t>3</a:t>
            </a:r>
          </a:p>
          <a:p>
            <a:pPr>
              <a:buNone/>
            </a:pPr>
            <a:r>
              <a:rPr lang="en-US" dirty="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r>
              <a:rPr lang="en-US" dirty="0"/>
              <a:t>Such a formula is called a </a:t>
            </a:r>
            <a:r>
              <a:rPr lang="en-US" i="1" dirty="0"/>
              <a:t>closed formula</a:t>
            </a:r>
            <a:r>
              <a:rPr lang="en-US" dirty="0"/>
              <a:t>.</a:t>
            </a:r>
          </a:p>
          <a:p>
            <a:r>
              <a:rPr lang="en-US" dirty="0"/>
              <a:t>Various methods for solving recurrence relations will be covered in Chapter 8 where recurrence relations will be studied in greater depth.</a:t>
            </a:r>
          </a:p>
          <a:p>
            <a:r>
              <a:rPr lang="en-US" dirty="0"/>
              <a:t>Here we illustrate by example the method of iteration in which we need to guess the formula. The guess can be proved correct by the method of induction (Chapter 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Fibonacci Sequence</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buNone/>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lvl="1"/>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a:buNone/>
            </a:pPr>
            <a:r>
              <a:rPr lang="en-US" i="1" dirty="0"/>
              <a:t>     </a:t>
            </a:r>
          </a:p>
          <a:p>
            <a:pPr>
              <a:buNone/>
            </a:pPr>
            <a:r>
              <a:rPr lang="en-US" i="1" dirty="0"/>
              <a:t>     </a:t>
            </a:r>
            <a:r>
              <a:rPr lang="en-US" b="1" dirty="0"/>
              <a:t>Answer:</a:t>
            </a:r>
          </a:p>
          <a:p>
            <a:pPr>
              <a:buNone/>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a:buNone/>
            </a:pPr>
            <a:r>
              <a:rPr lang="en-US" i="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itchFamily="18" charset="0"/>
                <a:ea typeface="Cambria Math" pitchFamily="18" charset="0"/>
              </a:rPr>
              <a:t>1</a:t>
            </a:r>
            <a:r>
              <a:rPr lang="en-US" dirty="0"/>
              <a:t>: Working upward, forward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latin typeface="Cambria Math" pitchFamily="18" charset="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p>
          <a:p>
            <a:pPr lvl="1">
              <a:buNone/>
            </a:pPr>
            <a:r>
              <a:rPr lang="en-US" i="1" dirty="0"/>
              <a:t>      </a:t>
            </a:r>
            <a:r>
              <a:rPr lang="en-US" i="1" dirty="0">
                <a:ea typeface="Cambria Math" pitchFamily="18" charset="0"/>
              </a:rPr>
              <a:t>a</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+ 3 = 2 + 3 ∙ 2 </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+ 2 ∙ 3) + 3 = 2 + 3 ∙ 3</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r>
              <a:rPr lang="en-US" i="1" dirty="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+ 3  </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a:t>
            </a:r>
            <a:r>
              <a:rPr lang="en-US" i="1" dirty="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ea typeface="Cambria Math" pitchFamily="18" charset="0"/>
              </a:rPr>
              <a:t>n</a:t>
            </a:r>
            <a:r>
              <a:rPr lang="en-US" dirty="0">
                <a:latin typeface="Cambria Math" pitchFamily="18" charset="0"/>
                <a:ea typeface="Cambria Math" pitchFamily="18" charset="0"/>
              </a:rPr>
              <a:t> – 1)</a:t>
            </a:r>
          </a:p>
          <a:p>
            <a:pPr lvl="1">
              <a:buNone/>
            </a:pP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itchFamily="18" charset="0"/>
                <a:ea typeface="Cambria Math" pitchFamily="18" charset="0"/>
              </a:rPr>
              <a:t>2</a:t>
            </a:r>
            <a:r>
              <a:rPr lang="en-US" dirty="0"/>
              <a:t>: Working downward, backward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endParaRPr lang="en-US" dirty="0"/>
          </a:p>
          <a:p>
            <a:pPr>
              <a:buNone/>
            </a:pPr>
            <a:endParaRPr lang="en-US" i="1" dirty="0"/>
          </a:p>
          <a:p>
            <a:pPr>
              <a:buNone/>
            </a:pPr>
            <a:r>
              <a:rPr lang="en-US" i="1" dirty="0"/>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p>
          <a:p>
            <a:pPr>
              <a:buNone/>
            </a:pP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+ 3 ∙ 2 </a:t>
            </a:r>
            <a:endParaRPr lang="en-US" sz="2800" dirty="0"/>
          </a:p>
          <a:p>
            <a:pPr lvl="1">
              <a:buNone/>
            </a:pPr>
            <a:r>
              <a:rPr lang="en-US" sz="2800" i="1" dirty="0"/>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3 )+ 3 ∙ 2  =</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endParaRPr lang="en-US" sz="2800" dirty="0">
              <a:latin typeface="Cambria Math" pitchFamily="18" charset="0"/>
              <a:ea typeface="Cambria Math" pitchFamily="18" charset="0"/>
            </a:endParaRPr>
          </a:p>
          <a:p>
            <a:pPr>
              <a:buNone/>
            </a:pPr>
            <a:r>
              <a:rPr lang="en-US" sz="2800" dirty="0">
                <a:latin typeface="Cambria Math" pitchFamily="18" charset="0"/>
                <a:ea typeface="Cambria Math" pitchFamily="18" charset="0"/>
              </a:rPr>
              <a:t>                  = </a:t>
            </a:r>
            <a:r>
              <a:rPr lang="en-US" sz="2800" i="1" dirty="0">
                <a:ea typeface="Cambria Math" pitchFamily="18" charset="0"/>
              </a:rPr>
              <a:t>a</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2 + 3(</a:t>
            </a:r>
            <a:r>
              <a:rPr lang="en-US" sz="2800" i="1" dirty="0">
                <a:latin typeface="Cambria Math" pitchFamily="18" charset="0"/>
                <a:ea typeface="Cambria Math" pitchFamily="18" charset="0"/>
              </a:rPr>
              <a:t>n</a:t>
            </a:r>
            <a:r>
              <a:rPr lang="en-US" sz="2800" dirty="0">
                <a:latin typeface="Cambria Math" pitchFamily="18" charset="0"/>
                <a:ea typeface="Cambria Math" pitchFamily="18" charset="0"/>
              </a:rPr>
              <a:t> – 1)</a:t>
            </a:r>
          </a:p>
          <a:p>
            <a:pPr lvl="1">
              <a:buNone/>
            </a:pPr>
            <a:r>
              <a:rPr lang="en-US" sz="28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Proof in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2CB19-D9AE-405D-BEA9-648F631E8B38}"/>
              </a:ext>
            </a:extLst>
          </p:cNvPr>
          <p:cNvSpPr>
            <a:spLocks noGrp="1"/>
          </p:cNvSpPr>
          <p:nvPr>
            <p:ph idx="1"/>
          </p:nvPr>
        </p:nvSpPr>
        <p:spPr/>
        <p:txBody>
          <a:bodyPr>
            <a:normAutofit/>
          </a:bodyPr>
          <a:lstStyle/>
          <a:p>
            <a:pPr algn="l"/>
            <a:r>
              <a:rPr lang="en-US" sz="2800" b="0" i="0" u="none" strike="noStrike" baseline="0" dirty="0">
                <a:latin typeface="TimesNewRomanPSMT"/>
              </a:rPr>
              <a:t>An important data type in computer programming consists of finite sequences known as one-dimensional arrays; a single variable in which a sequence of variables may be stored.</a:t>
            </a:r>
          </a:p>
          <a:p>
            <a:pPr marL="0" indent="0" algn="l">
              <a:buNone/>
            </a:pPr>
            <a:r>
              <a:rPr lang="en-US" sz="2800" b="1" i="0" u="none" strike="noStrike" baseline="0" dirty="0">
                <a:latin typeface="Times New Roman" panose="02020603050405020304" pitchFamily="18" charset="0"/>
              </a:rPr>
              <a:t>EXAMPLE:</a:t>
            </a:r>
          </a:p>
          <a:p>
            <a:pPr algn="l"/>
            <a:r>
              <a:rPr lang="en-US" sz="2800" b="0" i="0" u="none" strike="noStrike" baseline="0" dirty="0">
                <a:latin typeface="TimesNewRomanPSMT"/>
              </a:rPr>
              <a:t>The names of k students in a class may be represented by an array of k elements “name”  as:</a:t>
            </a:r>
          </a:p>
          <a:p>
            <a:pPr marL="0" indent="0" algn="l">
              <a:buNone/>
            </a:pPr>
            <a:r>
              <a:rPr lang="en-US" sz="2800" b="0" i="0" u="none" strike="noStrike" baseline="0" dirty="0">
                <a:latin typeface="TimesNewRomanPSMT"/>
              </a:rPr>
              <a:t>	name [0], name[1], name[2], …, name[k-1]	</a:t>
            </a:r>
            <a:endParaRPr lang="en-PK" dirty="0"/>
          </a:p>
        </p:txBody>
      </p:sp>
      <p:sp>
        <p:nvSpPr>
          <p:cNvPr id="4" name="Title 1">
            <a:extLst>
              <a:ext uri="{FF2B5EF4-FFF2-40B4-BE49-F238E27FC236}">
                <a16:creationId xmlns:a16="http://schemas.microsoft.com/office/drawing/2014/main" id="{E592C17E-4968-4AB1-A9F6-FC520A07EBE4}"/>
              </a:ext>
            </a:extLst>
          </p:cNvPr>
          <p:cNvSpPr txBox="1">
            <a:spLocks/>
          </p:cNvSpPr>
          <p:nvPr/>
        </p:nvSpPr>
        <p:spPr>
          <a:xfrm>
            <a:off x="457200" y="704088"/>
            <a:ext cx="7848600" cy="1048512"/>
          </a:xfrm>
          <a:prstGeom prst="rect">
            <a:avLst/>
          </a:prstGeom>
        </p:spPr>
        <p:txBody>
          <a:bodyPr vert="horz" lIns="0" rIns="0" bIns="0" anchor="b">
            <a:normAutofit fontScale="7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4617B"/>
                </a:solidFill>
                <a:effectLst/>
                <a:uLnTx/>
                <a:uFillTx/>
                <a:latin typeface="Times New Roman" panose="02020603050405020304" pitchFamily="18" charset="0"/>
                <a:ea typeface="+mj-ea"/>
                <a:cs typeface="+mj-cs"/>
              </a:rPr>
              <a:t>SEQUENCES IN COMPUTER PROGRAMMING:</a:t>
            </a:r>
          </a:p>
        </p:txBody>
      </p:sp>
    </p:spTree>
    <p:extLst>
      <p:ext uri="{BB962C8B-B14F-4D97-AF65-F5344CB8AC3E}">
        <p14:creationId xmlns:p14="http://schemas.microsoft.com/office/powerpoint/2010/main" val="3005405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Relations and Their Properties</a:t>
            </a:r>
          </a:p>
          <a:p>
            <a:r>
              <a:rPr lang="en-US" dirty="0"/>
              <a:t>Representing Relations</a:t>
            </a:r>
          </a:p>
          <a:p>
            <a:r>
              <a:rPr lang="en-US" dirty="0"/>
              <a:t>Equivalence Relations</a:t>
            </a:r>
          </a:p>
          <a:p>
            <a:r>
              <a:rPr lang="en-US" dirty="0"/>
              <a:t>Partial Orderings</a:t>
            </a:r>
          </a:p>
          <a:p>
            <a:pPr lvl="1">
              <a:buNone/>
            </a:pPr>
            <a:endParaRPr lang="en-US" dirty="0"/>
          </a:p>
          <a:p>
            <a:endParaRPr lang="en-US" dirty="0"/>
          </a:p>
          <a:p>
            <a:pPr lvl="1">
              <a:buNone/>
            </a:pPr>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Relations</a:t>
            </a:r>
          </a:p>
          <a:p>
            <a:pPr lvl="1"/>
            <a:r>
              <a:rPr lang="en-US" dirty="0"/>
              <a:t>Antisymmetric Relations</a:t>
            </a:r>
          </a:p>
          <a:p>
            <a:pPr lvl="1"/>
            <a:r>
              <a:rPr lang="en-US" dirty="0"/>
              <a:t>Transitive Relations</a:t>
            </a:r>
          </a:p>
          <a:p>
            <a:pPr lvl="1"/>
            <a:r>
              <a:rPr lang="en-US" dirty="0"/>
              <a:t>Irreflexive Relations</a:t>
            </a:r>
          </a:p>
          <a:p>
            <a:pPr lvl="1"/>
            <a:r>
              <a:rPr lang="en-US" dirty="0"/>
              <a:t>Asymmetric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80FA-B827-4F1B-8569-E969F427930A}"/>
              </a:ext>
            </a:extLst>
          </p:cNvPr>
          <p:cNvSpPr>
            <a:spLocks noGrp="1"/>
          </p:cNvSpPr>
          <p:nvPr>
            <p:ph type="title"/>
          </p:nvPr>
        </p:nvSpPr>
        <p:spPr>
          <a:xfrm>
            <a:off x="457200" y="656463"/>
            <a:ext cx="8229600" cy="515112"/>
          </a:xfrm>
        </p:spPr>
        <p:txBody>
          <a:bodyPr>
            <a:normAutofit fontScale="90000"/>
          </a:bodyPr>
          <a:lstStyle/>
          <a:p>
            <a:r>
              <a:rPr lang="en-US" b="1" dirty="0"/>
              <a:t>Recall, Function is…</a:t>
            </a:r>
            <a:endParaRPr lang="x-none" dirty="0"/>
          </a:p>
        </p:txBody>
      </p:sp>
      <p:sp>
        <p:nvSpPr>
          <p:cNvPr id="3" name="Content Placeholder 2">
            <a:extLst>
              <a:ext uri="{FF2B5EF4-FFF2-40B4-BE49-F238E27FC236}">
                <a16:creationId xmlns:a16="http://schemas.microsoft.com/office/drawing/2014/main" id="{12CF7009-A056-4FA2-81F6-0218647F9036}"/>
              </a:ext>
            </a:extLst>
          </p:cNvPr>
          <p:cNvSpPr>
            <a:spLocks noGrp="1"/>
          </p:cNvSpPr>
          <p:nvPr>
            <p:ph idx="1"/>
          </p:nvPr>
        </p:nvSpPr>
        <p:spPr>
          <a:xfrm>
            <a:off x="0" y="1295400"/>
            <a:ext cx="9144000" cy="5562600"/>
          </a:xfrm>
        </p:spPr>
        <p:txBody>
          <a:bodyPr/>
          <a:lstStyle/>
          <a:p>
            <a:pPr algn="just"/>
            <a:r>
              <a:rPr lang="en-US" dirty="0"/>
              <a:t>Let </a:t>
            </a:r>
            <a:r>
              <a:rPr lang="en-US" b="1" dirty="0"/>
              <a:t>A </a:t>
            </a:r>
            <a:r>
              <a:rPr lang="en-US" dirty="0"/>
              <a:t>and </a:t>
            </a:r>
            <a:r>
              <a:rPr lang="en-US" b="1" dirty="0"/>
              <a:t>B </a:t>
            </a:r>
            <a:r>
              <a:rPr lang="en-US" dirty="0"/>
              <a:t>be nonempty sets Function </a:t>
            </a:r>
            <a:r>
              <a:rPr lang="en-US" b="1" i="1" dirty="0"/>
              <a:t>f </a:t>
            </a:r>
            <a:r>
              <a:rPr lang="en-US" dirty="0"/>
              <a:t>from </a:t>
            </a:r>
            <a:r>
              <a:rPr lang="en-US" b="1" dirty="0"/>
              <a:t>A </a:t>
            </a:r>
            <a:r>
              <a:rPr lang="en-US" dirty="0"/>
              <a:t>to </a:t>
            </a:r>
            <a:r>
              <a:rPr lang="en-US" b="1" dirty="0"/>
              <a:t>B </a:t>
            </a:r>
            <a:r>
              <a:rPr lang="en-US" dirty="0"/>
              <a:t>is an assignment of exactly one element of </a:t>
            </a:r>
            <a:r>
              <a:rPr lang="en-US" b="1" dirty="0"/>
              <a:t>B </a:t>
            </a:r>
            <a:r>
              <a:rPr lang="en-US" dirty="0"/>
              <a:t>to each element of </a:t>
            </a:r>
            <a:r>
              <a:rPr lang="en-US" b="1" dirty="0"/>
              <a:t>A.</a:t>
            </a:r>
          </a:p>
          <a:p>
            <a:pPr algn="just"/>
            <a:r>
              <a:rPr lang="en-US" dirty="0"/>
              <a:t> By </a:t>
            </a:r>
            <a:r>
              <a:rPr lang="en-US" b="1" dirty="0"/>
              <a:t>defining </a:t>
            </a:r>
            <a:r>
              <a:rPr lang="en-US" dirty="0"/>
              <a:t>using a </a:t>
            </a:r>
            <a:r>
              <a:rPr lang="en-US" b="1" dirty="0"/>
              <a:t>relation</a:t>
            </a:r>
            <a:r>
              <a:rPr lang="en-US" dirty="0"/>
              <a:t>, a </a:t>
            </a:r>
            <a:r>
              <a:rPr lang="en-US" b="1" dirty="0"/>
              <a:t>function </a:t>
            </a:r>
            <a:r>
              <a:rPr lang="en-US" dirty="0"/>
              <a:t>from A to B contains </a:t>
            </a:r>
            <a:r>
              <a:rPr lang="en-US" b="1" dirty="0"/>
              <a:t>unique </a:t>
            </a:r>
            <a:r>
              <a:rPr lang="en-US" dirty="0"/>
              <a:t>ordered pair (a, b) for </a:t>
            </a:r>
            <a:r>
              <a:rPr lang="en-US" b="1" dirty="0"/>
              <a:t>every </a:t>
            </a:r>
            <a:r>
              <a:rPr lang="en-US" dirty="0"/>
              <a:t>element a ∈ A.</a:t>
            </a:r>
            <a:endParaRPr lang="x-none" dirty="0"/>
          </a:p>
        </p:txBody>
      </p:sp>
      <p:pic>
        <p:nvPicPr>
          <p:cNvPr id="4" name="Picture 3">
            <a:extLst>
              <a:ext uri="{FF2B5EF4-FFF2-40B4-BE49-F238E27FC236}">
                <a16:creationId xmlns:a16="http://schemas.microsoft.com/office/drawing/2014/main" id="{3E68814E-F89B-46E4-8256-DCFCD3E07509}"/>
              </a:ext>
            </a:extLst>
          </p:cNvPr>
          <p:cNvPicPr>
            <a:picLocks noChangeAspect="1"/>
          </p:cNvPicPr>
          <p:nvPr/>
        </p:nvPicPr>
        <p:blipFill>
          <a:blip r:embed="rId2"/>
          <a:stretch>
            <a:fillRect/>
          </a:stretch>
        </p:blipFill>
        <p:spPr>
          <a:xfrm>
            <a:off x="1600200" y="3048000"/>
            <a:ext cx="4419600" cy="3686175"/>
          </a:xfrm>
          <a:prstGeom prst="rect">
            <a:avLst/>
          </a:prstGeom>
        </p:spPr>
      </p:pic>
    </p:spTree>
    <p:extLst>
      <p:ext uri="{BB962C8B-B14F-4D97-AF65-F5344CB8AC3E}">
        <p14:creationId xmlns:p14="http://schemas.microsoft.com/office/powerpoint/2010/main" val="11353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FD18-8558-4224-9C65-EE7309AADDCA}"/>
              </a:ext>
            </a:extLst>
          </p:cNvPr>
          <p:cNvSpPr>
            <a:spLocks noGrp="1"/>
          </p:cNvSpPr>
          <p:nvPr>
            <p:ph type="title"/>
          </p:nvPr>
        </p:nvSpPr>
        <p:spPr>
          <a:xfrm>
            <a:off x="457200" y="533400"/>
            <a:ext cx="8229600" cy="762000"/>
          </a:xfrm>
        </p:spPr>
        <p:txBody>
          <a:bodyPr>
            <a:normAutofit fontScale="90000"/>
          </a:bodyPr>
          <a:lstStyle/>
          <a:p>
            <a:r>
              <a:rPr lang="en-US" b="1" dirty="0"/>
              <a:t>What is Relation?</a:t>
            </a:r>
            <a:endParaRPr lang="x-none" dirty="0"/>
          </a:p>
        </p:txBody>
      </p:sp>
      <p:pic>
        <p:nvPicPr>
          <p:cNvPr id="5" name="Content Placeholder 4">
            <a:extLst>
              <a:ext uri="{FF2B5EF4-FFF2-40B4-BE49-F238E27FC236}">
                <a16:creationId xmlns:a16="http://schemas.microsoft.com/office/drawing/2014/main" id="{74A1D55E-336C-4336-9F5D-E3CD80745B76}"/>
              </a:ext>
            </a:extLst>
          </p:cNvPr>
          <p:cNvPicPr>
            <a:picLocks noGrp="1" noChangeAspect="1"/>
          </p:cNvPicPr>
          <p:nvPr>
            <p:ph idx="1"/>
          </p:nvPr>
        </p:nvPicPr>
        <p:blipFill>
          <a:blip r:embed="rId2"/>
          <a:stretch>
            <a:fillRect/>
          </a:stretch>
        </p:blipFill>
        <p:spPr>
          <a:xfrm>
            <a:off x="457200" y="1404937"/>
            <a:ext cx="8229600" cy="5072063"/>
          </a:xfrm>
          <a:prstGeom prst="rect">
            <a:avLst/>
          </a:prstGeom>
        </p:spPr>
      </p:pic>
    </p:spTree>
    <p:extLst>
      <p:ext uri="{BB962C8B-B14F-4D97-AF65-F5344CB8AC3E}">
        <p14:creationId xmlns:p14="http://schemas.microsoft.com/office/powerpoint/2010/main" val="711452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normAutofit fontScale="92500" lnSpcReduction="20000"/>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r>
              <a:rPr lang="en-US" dirty="0"/>
              <a:t>Recall, for example:</a:t>
            </a:r>
          </a:p>
          <a:p>
            <a:pPr marL="0" indent="0">
              <a:buNone/>
            </a:pPr>
            <a:r>
              <a:rPr lang="en-US" dirty="0"/>
              <a:t>	A = {a1, a2} and B = {b1, b2, b3}</a:t>
            </a:r>
          </a:p>
          <a:p>
            <a:pPr marL="0" indent="0">
              <a:buNone/>
            </a:pPr>
            <a:r>
              <a:rPr lang="pt-BR" dirty="0"/>
              <a:t>	A x B = { (a1, b1), (a1, b2), (a1, b3), </a:t>
            </a:r>
          </a:p>
          <a:p>
            <a:pPr marL="0" indent="0">
              <a:buNone/>
            </a:pPr>
            <a:r>
              <a:rPr lang="pt-BR" dirty="0"/>
              <a:t>		    (a2, b1), (a2, b2), (a2, b3)}</a:t>
            </a:r>
          </a:p>
          <a:p>
            <a:r>
              <a:rPr lang="en-US" dirty="0"/>
              <a:t>Ordered pairs, which</a:t>
            </a:r>
          </a:p>
          <a:p>
            <a:pPr lvl="1"/>
            <a:r>
              <a:rPr lang="en-US" dirty="0"/>
              <a:t>First element comes from A</a:t>
            </a:r>
          </a:p>
          <a:p>
            <a:pPr lvl="1"/>
            <a:r>
              <a:rPr lang="en-US" dirty="0"/>
              <a:t>Second element comes from B</a:t>
            </a:r>
          </a:p>
          <a:p>
            <a:pPr lvl="1"/>
            <a:r>
              <a:rPr lang="en-US" dirty="0"/>
              <a:t> </a:t>
            </a:r>
            <a:r>
              <a:rPr lang="en-US" b="1" dirty="0" err="1"/>
              <a:t>aRb</a:t>
            </a:r>
            <a:r>
              <a:rPr lang="en-US" dirty="0"/>
              <a:t>: (a, b) ∈ R</a:t>
            </a:r>
          </a:p>
          <a:p>
            <a:pPr lvl="1"/>
            <a:r>
              <a:rPr lang="en-US" dirty="0"/>
              <a:t> </a:t>
            </a:r>
            <a:r>
              <a:rPr lang="en-US" b="1" dirty="0"/>
              <a:t>        </a:t>
            </a:r>
            <a:r>
              <a:rPr lang="en-US" dirty="0"/>
              <a:t>: (a, b) ∉ R</a:t>
            </a:r>
          </a:p>
          <a:p>
            <a:pPr marL="0" indent="0">
              <a:buNone/>
            </a:pPr>
            <a:r>
              <a:rPr lang="en-US" dirty="0"/>
              <a:t>Moreover, when (a, b) belongs to R, a is said to be related to b by R.</a:t>
            </a:r>
            <a:endParaRPr lang="en-US" i="1" dirty="0">
              <a:latin typeface="Cambria Math"/>
              <a:ea typeface="Cambria Math"/>
            </a:endParaRPr>
          </a:p>
          <a:p>
            <a:pPr>
              <a:buNone/>
            </a:pPr>
            <a:endParaRPr lang="en-US" i="1" dirty="0">
              <a:latin typeface="Cambria Math"/>
              <a:ea typeface="Cambria Math"/>
            </a:endParaRPr>
          </a:p>
          <a:p>
            <a:endParaRPr lang="en-US" dirty="0">
              <a:latin typeface="+mj-lt"/>
            </a:endParaRPr>
          </a:p>
        </p:txBody>
      </p:sp>
      <p:pic>
        <p:nvPicPr>
          <p:cNvPr id="14" name="Picture 13">
            <a:extLst>
              <a:ext uri="{FF2B5EF4-FFF2-40B4-BE49-F238E27FC236}">
                <a16:creationId xmlns:a16="http://schemas.microsoft.com/office/drawing/2014/main" id="{AB799BB3-9B88-4691-B15D-E9A90A0420AA}"/>
              </a:ext>
            </a:extLst>
          </p:cNvPr>
          <p:cNvPicPr>
            <a:picLocks noChangeAspect="1"/>
          </p:cNvPicPr>
          <p:nvPr/>
        </p:nvPicPr>
        <p:blipFill>
          <a:blip r:embed="rId2"/>
          <a:stretch>
            <a:fillRect/>
          </a:stretch>
        </p:blipFill>
        <p:spPr>
          <a:xfrm>
            <a:off x="1143000" y="4800600"/>
            <a:ext cx="609601" cy="447675"/>
          </a:xfrm>
          <a:prstGeom prst="rect">
            <a:avLst/>
          </a:prstGeom>
        </p:spPr>
      </p:pic>
    </p:spTree>
    <p:extLst>
      <p:ext uri="{BB962C8B-B14F-4D97-AF65-F5344CB8AC3E}">
        <p14:creationId xmlns:p14="http://schemas.microsoft.com/office/powerpoint/2010/main" val="186208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lstStyle/>
          <a:p>
            <a:pPr>
              <a:buNone/>
            </a:pPr>
            <a:r>
              <a:rPr lang="en-US" b="1" dirty="0">
                <a:ea typeface="Cambria Math"/>
              </a:rPr>
              <a:t>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371600" y="4038600"/>
            <a:ext cx="5410200" cy="2286000"/>
          </a:xfrm>
          <a:prstGeom prst="rect">
            <a:avLst/>
          </a:prstGeom>
        </p:spPr>
      </p:pic>
    </p:spTree>
    <p:extLst>
      <p:ext uri="{BB962C8B-B14F-4D97-AF65-F5344CB8AC3E}">
        <p14:creationId xmlns:p14="http://schemas.microsoft.com/office/powerpoint/2010/main" val="1998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9464D7-CE4E-450C-8E75-4103AEA0F836}"/>
              </a:ext>
            </a:extLst>
          </p:cNvPr>
          <p:cNvSpPr>
            <a:spLocks noGrp="1"/>
          </p:cNvSpPr>
          <p:nvPr>
            <p:ph idx="1"/>
          </p:nvPr>
        </p:nvSpPr>
        <p:spPr/>
        <p:txBody>
          <a:bodyPr/>
          <a:lstStyle/>
          <a:p>
            <a:pPr marL="0" indent="0">
              <a:buNone/>
            </a:pPr>
            <a:r>
              <a:rPr lang="en-US" b="1" dirty="0"/>
              <a:t>EXAMPLE:</a:t>
            </a:r>
          </a:p>
          <a:p>
            <a:r>
              <a:rPr lang="en-US" dirty="0"/>
              <a:t>Let A = {eggs, milk, corn} and B = {cows, goats, hens}</a:t>
            </a:r>
          </a:p>
          <a:p>
            <a:pPr marL="0" indent="0">
              <a:buNone/>
            </a:pPr>
            <a:r>
              <a:rPr lang="en-US" dirty="0"/>
              <a:t>Define a relation R from A to B by (a, b) ∈R </a:t>
            </a:r>
            <a:r>
              <a:rPr lang="en-US" i="1" dirty="0" err="1"/>
              <a:t>iff</a:t>
            </a:r>
            <a:r>
              <a:rPr lang="en-US" i="1" dirty="0"/>
              <a:t>  </a:t>
            </a:r>
            <a:r>
              <a:rPr lang="en-US" dirty="0"/>
              <a:t>a is produced by b.</a:t>
            </a:r>
          </a:p>
          <a:p>
            <a:r>
              <a:rPr lang="en-US" dirty="0"/>
              <a:t>Then R = {(eggs, hens), (milk, cows), (milk, goats)}</a:t>
            </a:r>
          </a:p>
          <a:p>
            <a:r>
              <a:rPr lang="en-US" dirty="0"/>
              <a:t>Thus, with respect to this relation eggs R hens , milk R cows, etc.</a:t>
            </a:r>
            <a:endParaRPr lang="x-none" dirty="0"/>
          </a:p>
        </p:txBody>
      </p:sp>
      <p:sp>
        <p:nvSpPr>
          <p:cNvPr id="4" name="Title 1">
            <a:extLst>
              <a:ext uri="{FF2B5EF4-FFF2-40B4-BE49-F238E27FC236}">
                <a16:creationId xmlns:a16="http://schemas.microsoft.com/office/drawing/2014/main" id="{400F79C8-85E6-4B8A-A693-676CA1D8EE08}"/>
              </a:ext>
            </a:extLst>
          </p:cNvPr>
          <p:cNvSpPr>
            <a:spLocks noGrp="1"/>
          </p:cNvSpPr>
          <p:nvPr>
            <p:ph type="title"/>
          </p:nvPr>
        </p:nvSpPr>
        <p:spPr>
          <a:xfrm>
            <a:off x="457200" y="704850"/>
            <a:ext cx="8229600" cy="742950"/>
          </a:xfrm>
        </p:spPr>
        <p:txBody>
          <a:bodyPr>
            <a:normAutofit fontScale="90000"/>
          </a:bodyPr>
          <a:lstStyle/>
          <a:p>
            <a:r>
              <a:rPr lang="en-US" dirty="0"/>
              <a:t>Binary Relations</a:t>
            </a:r>
            <a:endParaRPr lang="x-none" dirty="0"/>
          </a:p>
        </p:txBody>
      </p:sp>
    </p:spTree>
    <p:extLst>
      <p:ext uri="{BB962C8B-B14F-4D97-AF65-F5344CB8AC3E}">
        <p14:creationId xmlns:p14="http://schemas.microsoft.com/office/powerpoint/2010/main" val="22974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0F3166-8AAB-4C2F-AB11-7A71BE07F8FE}"/>
              </a:ext>
            </a:extLst>
          </p:cNvPr>
          <p:cNvSpPr>
            <a:spLocks noGrp="1"/>
          </p:cNvSpPr>
          <p:nvPr>
            <p:ph type="title"/>
          </p:nvPr>
        </p:nvSpPr>
        <p:spPr>
          <a:xfrm>
            <a:off x="457200" y="381000"/>
            <a:ext cx="8229600" cy="838200"/>
          </a:xfrm>
        </p:spPr>
        <p:txBody>
          <a:bodyPr>
            <a:normAutofit/>
          </a:bodyPr>
          <a:lstStyle/>
          <a:p>
            <a:r>
              <a:rPr lang="en-US" dirty="0"/>
              <a:t>Binary Relations</a:t>
            </a:r>
          </a:p>
        </p:txBody>
      </p:sp>
      <p:pic>
        <p:nvPicPr>
          <p:cNvPr id="5" name="Picture 4">
            <a:extLst>
              <a:ext uri="{FF2B5EF4-FFF2-40B4-BE49-F238E27FC236}">
                <a16:creationId xmlns:a16="http://schemas.microsoft.com/office/drawing/2014/main" id="{5795CE82-195C-46BE-8B7B-4F2F3EF3D6DF}"/>
              </a:ext>
            </a:extLst>
          </p:cNvPr>
          <p:cNvPicPr>
            <a:picLocks noChangeAspect="1"/>
          </p:cNvPicPr>
          <p:nvPr/>
        </p:nvPicPr>
        <p:blipFill>
          <a:blip r:embed="rId2"/>
          <a:stretch>
            <a:fillRect/>
          </a:stretch>
        </p:blipFill>
        <p:spPr>
          <a:xfrm>
            <a:off x="308684" y="1981200"/>
            <a:ext cx="8434387" cy="4633913"/>
          </a:xfrm>
          <a:prstGeom prst="rect">
            <a:avLst/>
          </a:prstGeom>
        </p:spPr>
      </p:pic>
      <p:sp>
        <p:nvSpPr>
          <p:cNvPr id="8" name="Title 1">
            <a:extLst>
              <a:ext uri="{FF2B5EF4-FFF2-40B4-BE49-F238E27FC236}">
                <a16:creationId xmlns:a16="http://schemas.microsoft.com/office/drawing/2014/main" id="{8535D8BE-5698-4B7C-AC4F-66628DD42D42}"/>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a:t>
            </a:r>
          </a:p>
        </p:txBody>
      </p:sp>
    </p:spTree>
    <p:extLst>
      <p:ext uri="{BB962C8B-B14F-4D97-AF65-F5344CB8AC3E}">
        <p14:creationId xmlns:p14="http://schemas.microsoft.com/office/powerpoint/2010/main" val="316106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Sequences</a:t>
            </a:r>
          </a:p>
        </p:txBody>
      </p:sp>
      <p:sp>
        <p:nvSpPr>
          <p:cNvPr id="3" name="Content Placeholder 2"/>
          <p:cNvSpPr>
            <a:spLocks noGrp="1"/>
          </p:cNvSpPr>
          <p:nvPr>
            <p:ph idx="1"/>
          </p:nvPr>
        </p:nvSpPr>
        <p:spPr>
          <a:xfrm>
            <a:off x="457200" y="1676400"/>
            <a:ext cx="8229600" cy="4648200"/>
          </a:xfrm>
        </p:spPr>
        <p:txBody>
          <a:bodyPr>
            <a:normAutofit lnSpcReduction="10000"/>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marL="0" indent="0" algn="ctr">
              <a:buNone/>
            </a:pPr>
            <a:r>
              <a:rPr lang="en-US" dirty="0"/>
              <a:t>OR</a:t>
            </a:r>
          </a:p>
          <a:p>
            <a:pPr marL="0" indent="0">
              <a:buNone/>
            </a:pPr>
            <a:r>
              <a:rPr lang="en-US" dirty="0"/>
              <a:t>A sequence is just a list of elements usually written in a row.</a:t>
            </a:r>
          </a:p>
          <a:p>
            <a:pPr>
              <a:buNone/>
            </a:pPr>
            <a:r>
              <a:rPr lang="en-US"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791B-B683-4298-B628-A38813D4C341}"/>
              </a:ext>
            </a:extLst>
          </p:cNvPr>
          <p:cNvSpPr>
            <a:spLocks noGrp="1"/>
          </p:cNvSpPr>
          <p:nvPr>
            <p:ph type="title"/>
          </p:nvPr>
        </p:nvSpPr>
        <p:spPr>
          <a:xfrm>
            <a:off x="457200" y="704088"/>
            <a:ext cx="8229600" cy="515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id="{C8B53D01-91C2-46C8-8B12-4F51328E2FB9}"/>
              </a:ext>
            </a:extLst>
          </p:cNvPr>
          <p:cNvSpPr>
            <a:spLocks noGrp="1"/>
          </p:cNvSpPr>
          <p:nvPr>
            <p:ph idx="1"/>
          </p:nvPr>
        </p:nvSpPr>
        <p:spPr>
          <a:xfrm>
            <a:off x="228600" y="1371600"/>
            <a:ext cx="8458200" cy="5181600"/>
          </a:xfrm>
        </p:spPr>
        <p:txBody>
          <a:bodyPr>
            <a:normAutofit/>
          </a:bodyPr>
          <a:lstStyle/>
          <a:p>
            <a:pPr marL="0" indent="0" algn="just">
              <a:buNone/>
            </a:pPr>
            <a:r>
              <a:rPr lang="en-US" b="1" u="sng" dirty="0"/>
              <a:t>DOMAIN OF A RELATION:</a:t>
            </a:r>
          </a:p>
          <a:p>
            <a:pPr marL="0" indent="0" algn="just">
              <a:buNone/>
            </a:pPr>
            <a:r>
              <a:rPr lang="en-US" dirty="0"/>
              <a:t>The domain of a relation R from A to B is the set of all first elements of the ordered pairs which belong to R denoted by Dom(R).</a:t>
            </a:r>
          </a:p>
          <a:p>
            <a:pPr marL="0" indent="0" algn="just">
              <a:buNone/>
            </a:pPr>
            <a:r>
              <a:rPr lang="en-US" dirty="0"/>
              <a:t>	Symbolically, </a:t>
            </a:r>
            <a:r>
              <a:rPr lang="pt-BR" dirty="0"/>
              <a:t>Dom (R) = {a ∈A | (a, b) ∈R}</a:t>
            </a:r>
          </a:p>
          <a:p>
            <a:pPr marL="0" indent="0" algn="just">
              <a:buNone/>
            </a:pPr>
            <a:r>
              <a:rPr lang="en-US" b="1" u="sng" dirty="0"/>
              <a:t>RANGE OF A RELATION:</a:t>
            </a:r>
          </a:p>
          <a:p>
            <a:pPr marL="0" indent="0" algn="just">
              <a:buNone/>
            </a:pPr>
            <a:r>
              <a:rPr lang="en-US" dirty="0"/>
              <a:t>The range of a relation R from A to B is the set of all second elements of the ordered pairs which belong to R denoted Ran(R).</a:t>
            </a:r>
          </a:p>
          <a:p>
            <a:pPr marL="0" indent="0" algn="just">
              <a:buNone/>
            </a:pPr>
            <a:r>
              <a:rPr lang="en-US" dirty="0"/>
              <a:t>	Symbolically, </a:t>
            </a:r>
            <a:r>
              <a:rPr lang="pt-BR" dirty="0"/>
              <a:t>Ran(R) = {b ∈B | (a, b) ∈ R}</a:t>
            </a:r>
            <a:endParaRPr lang="x-none" dirty="0"/>
          </a:p>
        </p:txBody>
      </p:sp>
    </p:spTree>
    <p:extLst>
      <p:ext uri="{BB962C8B-B14F-4D97-AF65-F5344CB8AC3E}">
        <p14:creationId xmlns:p14="http://schemas.microsoft.com/office/powerpoint/2010/main" val="10215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5A8E-194A-4B7D-8353-6F6D7DAC538A}"/>
              </a:ext>
            </a:extLst>
          </p:cNvPr>
          <p:cNvSpPr>
            <a:spLocks noGrp="1"/>
          </p:cNvSpPr>
          <p:nvPr>
            <p:ph type="title"/>
          </p:nvPr>
        </p:nvSpPr>
        <p:spPr>
          <a:xfrm>
            <a:off x="457200" y="533400"/>
            <a:ext cx="8229600" cy="533400"/>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id="{EE8CC366-4ED6-4B72-9C02-B835AF0A0AAA}"/>
              </a:ext>
            </a:extLst>
          </p:cNvPr>
          <p:cNvSpPr>
            <a:spLocks noGrp="1"/>
          </p:cNvSpPr>
          <p:nvPr>
            <p:ph idx="1"/>
          </p:nvPr>
        </p:nvSpPr>
        <p:spPr>
          <a:xfrm>
            <a:off x="152400" y="1066800"/>
            <a:ext cx="8534400" cy="5638800"/>
          </a:xfrm>
        </p:spPr>
        <p:txBody>
          <a:bodyPr>
            <a:normAutofit/>
          </a:bodyPr>
          <a:lstStyle/>
          <a:p>
            <a:pPr marL="0" indent="0">
              <a:buNone/>
            </a:pPr>
            <a:r>
              <a:rPr lang="en-US" b="1" dirty="0"/>
              <a:t>EXERCISE:</a:t>
            </a:r>
          </a:p>
          <a:p>
            <a:pPr marL="0" indent="0">
              <a:buNone/>
            </a:pPr>
            <a:r>
              <a:rPr lang="en-US" dirty="0"/>
              <a:t>Let A = {1, 2}, B = {1, 2, 3},</a:t>
            </a:r>
          </a:p>
          <a:p>
            <a:pPr marL="0" indent="0">
              <a:buNone/>
            </a:pPr>
            <a:r>
              <a:rPr lang="en-US" dirty="0"/>
              <a:t>Define a binary relation R from A to B as follows:</a:t>
            </a:r>
          </a:p>
          <a:p>
            <a:pPr marL="0" indent="0">
              <a:buNone/>
            </a:pPr>
            <a:r>
              <a:rPr lang="pt-BR" dirty="0"/>
              <a:t>R = {(a, b) ∈A × B | a &lt; b}  </a:t>
            </a:r>
            <a:r>
              <a:rPr lang="en-US" dirty="0"/>
              <a:t>Then</a:t>
            </a:r>
          </a:p>
          <a:p>
            <a:pPr lvl="1"/>
            <a:r>
              <a:rPr lang="en-US" dirty="0"/>
              <a:t>a. Find the ordered pairs in R.</a:t>
            </a:r>
          </a:p>
          <a:p>
            <a:pPr lvl="1"/>
            <a:r>
              <a:rPr lang="en-US" dirty="0"/>
              <a:t>b. Find the Domain and Range of R.</a:t>
            </a:r>
          </a:p>
          <a:p>
            <a:pPr lvl="1"/>
            <a:r>
              <a:rPr lang="en-US" dirty="0"/>
              <a:t>c. Is 1R3, 2R2?</a:t>
            </a:r>
          </a:p>
          <a:p>
            <a:pPr marL="0" indent="0">
              <a:buNone/>
            </a:pPr>
            <a:r>
              <a:rPr lang="en-US" b="1" dirty="0"/>
              <a:t>SOLUTION:</a:t>
            </a:r>
          </a:p>
          <a:p>
            <a:pPr marL="0" indent="0">
              <a:buNone/>
            </a:pPr>
            <a:r>
              <a:rPr lang="en-US" dirty="0"/>
              <a:t>Given A = {1, 2}, B = {1, 2, 3},</a:t>
            </a:r>
          </a:p>
          <a:p>
            <a:pPr marL="0" indent="0">
              <a:buNone/>
            </a:pPr>
            <a:r>
              <a:rPr lang="pt-BR" dirty="0"/>
              <a:t>	A × B = {(1,1), (1,2), (1,3), (2,1), (2,2), (2,3)}</a:t>
            </a:r>
          </a:p>
          <a:p>
            <a:r>
              <a:rPr lang="pt-BR" dirty="0"/>
              <a:t>a. R = {(a, b) ∈A × B | a &lt; b}</a:t>
            </a:r>
          </a:p>
          <a:p>
            <a:pPr marL="0" indent="0">
              <a:buNone/>
            </a:pPr>
            <a:r>
              <a:rPr lang="en-US" dirty="0"/>
              <a:t>       R = {(1,2), (1,3), (2,3)}</a:t>
            </a:r>
            <a:endParaRPr lang="x-none" dirty="0"/>
          </a:p>
        </p:txBody>
      </p:sp>
    </p:spTree>
    <p:extLst>
      <p:ext uri="{BB962C8B-B14F-4D97-AF65-F5344CB8AC3E}">
        <p14:creationId xmlns:p14="http://schemas.microsoft.com/office/powerpoint/2010/main" val="28782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33B0-107A-4C33-974B-5E37980A837D}"/>
              </a:ext>
            </a:extLst>
          </p:cNvPr>
          <p:cNvSpPr>
            <a:spLocks noGrp="1"/>
          </p:cNvSpPr>
          <p:nvPr>
            <p:ph type="title"/>
          </p:nvPr>
        </p:nvSpPr>
        <p:spPr>
          <a:xfrm>
            <a:off x="457200" y="392254"/>
            <a:ext cx="8229600" cy="896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id="{25B4E195-51EF-444D-8DAB-F5FDA74481B7}"/>
              </a:ext>
            </a:extLst>
          </p:cNvPr>
          <p:cNvSpPr>
            <a:spLocks noGrp="1"/>
          </p:cNvSpPr>
          <p:nvPr>
            <p:ph idx="1"/>
          </p:nvPr>
        </p:nvSpPr>
        <p:spPr>
          <a:xfrm>
            <a:off x="457200" y="1447800"/>
            <a:ext cx="8229600" cy="4876800"/>
          </a:xfrm>
        </p:spPr>
        <p:txBody>
          <a:bodyPr/>
          <a:lstStyle/>
          <a:p>
            <a:pPr marL="0" indent="0">
              <a:buNone/>
            </a:pPr>
            <a:r>
              <a:rPr lang="en-US" dirty="0"/>
              <a:t>Given A = {1, 2}, B = {1, 2, 3},</a:t>
            </a:r>
          </a:p>
          <a:p>
            <a:pPr marL="0" indent="0">
              <a:buNone/>
            </a:pPr>
            <a:r>
              <a:rPr lang="en-US" dirty="0"/>
              <a:t>		A × B = {(1,1), (1,2), (1,3), (2,1), (2,2), (2,3)}</a:t>
            </a:r>
          </a:p>
          <a:p>
            <a:r>
              <a:rPr lang="en-US" dirty="0"/>
              <a:t>b. Find the Domain and Range of R.</a:t>
            </a:r>
          </a:p>
          <a:p>
            <a:pPr marL="0" indent="0">
              <a:buNone/>
            </a:pPr>
            <a:r>
              <a:rPr lang="en-US" b="1" dirty="0"/>
              <a:t>Solution:</a:t>
            </a:r>
          </a:p>
          <a:p>
            <a:pPr marL="0" indent="0">
              <a:buNone/>
            </a:pPr>
            <a:r>
              <a:rPr lang="en-US" dirty="0"/>
              <a:t> Dom(R) = {1,2} and Ran(R) = {2, 3}</a:t>
            </a:r>
          </a:p>
          <a:p>
            <a:pPr marL="0" indent="0">
              <a:buNone/>
            </a:pPr>
            <a:endParaRPr lang="en-US" dirty="0"/>
          </a:p>
          <a:p>
            <a:r>
              <a:rPr lang="en-US" dirty="0"/>
              <a:t>c. Is 1R3, 2R2?</a:t>
            </a:r>
          </a:p>
          <a:p>
            <a:pPr marL="0" indent="0">
              <a:buNone/>
            </a:pPr>
            <a:r>
              <a:rPr lang="en-US" b="1" dirty="0"/>
              <a:t>Solution:</a:t>
            </a:r>
          </a:p>
          <a:p>
            <a:pPr marL="0" indent="0">
              <a:buNone/>
            </a:pPr>
            <a:r>
              <a:rPr lang="en-US" dirty="0"/>
              <a:t>c. Since (1, 3)∈R so 1R3.</a:t>
            </a:r>
          </a:p>
          <a:p>
            <a:pPr marL="0" indent="0">
              <a:buNone/>
            </a:pPr>
            <a:r>
              <a:rPr lang="en-US" dirty="0"/>
              <a:t>   Since (2, 2)∈R so 2R2.</a:t>
            </a:r>
          </a:p>
        </p:txBody>
      </p:sp>
    </p:spTree>
    <p:extLst>
      <p:ext uri="{BB962C8B-B14F-4D97-AF65-F5344CB8AC3E}">
        <p14:creationId xmlns:p14="http://schemas.microsoft.com/office/powerpoint/2010/main" val="24490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Tree>
    <p:extLst>
      <p:ext uri="{BB962C8B-B14F-4D97-AF65-F5344CB8AC3E}">
        <p14:creationId xmlns:p14="http://schemas.microsoft.com/office/powerpoint/2010/main" val="163598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8" y="533400"/>
            <a:ext cx="8382000" cy="625602"/>
          </a:xfrm>
        </p:spPr>
        <p:txBody>
          <a:bodyPr>
            <a:noAutofit/>
          </a:bodyPr>
          <a:lstStyle/>
          <a:p>
            <a:r>
              <a:rPr lang="en-US" sz="4000" dirty="0"/>
              <a:t>Representing Relations Using Digraphs</a:t>
            </a:r>
          </a:p>
        </p:txBody>
      </p:sp>
      <p:sp>
        <p:nvSpPr>
          <p:cNvPr id="3" name="Content Placeholder 2"/>
          <p:cNvSpPr>
            <a:spLocks noGrp="1"/>
          </p:cNvSpPr>
          <p:nvPr>
            <p:ph idx="1"/>
          </p:nvPr>
        </p:nvSpPr>
        <p:spPr>
          <a:xfrm>
            <a:off x="152400" y="1329690"/>
            <a:ext cx="8763000" cy="5375910"/>
          </a:xfrm>
        </p:spPr>
        <p:txBody>
          <a:bodyPr>
            <a:normAutofit fontScale="92500" lnSpcReduction="20000"/>
          </a:bodyPr>
          <a:lstStyle/>
          <a:p>
            <a:pPr algn="just">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lgn="just"/>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3156438" y="4575810"/>
            <a:ext cx="2971800" cy="1905000"/>
          </a:xfrm>
          <a:prstGeom prst="rect">
            <a:avLst/>
          </a:prstGeom>
        </p:spPr>
      </p:pic>
    </p:spTree>
    <p:extLst>
      <p:ext uri="{BB962C8B-B14F-4D97-AF65-F5344CB8AC3E}">
        <p14:creationId xmlns:p14="http://schemas.microsoft.com/office/powerpoint/2010/main" val="41568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Autofit/>
          </a:bodyPr>
          <a:lstStyle/>
          <a:p>
            <a:r>
              <a:rPr lang="en-US" sz="4000" dirty="0"/>
              <a:t>Representing Relations Using Matrices</a:t>
            </a:r>
          </a:p>
        </p:txBody>
      </p:sp>
      <p:sp>
        <p:nvSpPr>
          <p:cNvPr id="3" name="Content Placeholder 2"/>
          <p:cNvSpPr>
            <a:spLocks noGrp="1"/>
          </p:cNvSpPr>
          <p:nvPr>
            <p:ph idx="1"/>
          </p:nvPr>
        </p:nvSpPr>
        <p:spPr>
          <a:xfrm>
            <a:off x="228600" y="1524000"/>
            <a:ext cx="8458200" cy="4800600"/>
          </a:xfrm>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3077527" y="3962400"/>
            <a:ext cx="3094673" cy="990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048000" y="4662269"/>
            <a:ext cx="3505200" cy="1505711"/>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A87-5339-4C41-8ABC-6CD0377FD042}"/>
              </a:ext>
            </a:extLst>
          </p:cNvPr>
          <p:cNvSpPr>
            <a:spLocks noGrp="1"/>
          </p:cNvSpPr>
          <p:nvPr>
            <p:ph type="title"/>
          </p:nvPr>
        </p:nvSpPr>
        <p:spPr>
          <a:xfrm>
            <a:off x="457200" y="704088"/>
            <a:ext cx="8229600" cy="515112"/>
          </a:xfrm>
        </p:spPr>
        <p:txBody>
          <a:bodyPr>
            <a:normAutofit fontScale="90000"/>
          </a:bodyPr>
          <a:lstStyle/>
          <a:p>
            <a:r>
              <a:rPr lang="en-US" dirty="0"/>
              <a:t>Binary Relations</a:t>
            </a:r>
            <a:endParaRPr lang="x-none" dirty="0"/>
          </a:p>
        </p:txBody>
      </p:sp>
      <p:pic>
        <p:nvPicPr>
          <p:cNvPr id="4" name="Content Placeholder 3">
            <a:extLst>
              <a:ext uri="{FF2B5EF4-FFF2-40B4-BE49-F238E27FC236}">
                <a16:creationId xmlns:a16="http://schemas.microsoft.com/office/drawing/2014/main" id="{467E6EC2-2150-48D7-BC3F-B0145B497528}"/>
              </a:ext>
            </a:extLst>
          </p:cNvPr>
          <p:cNvPicPr>
            <a:picLocks noGrp="1" noChangeAspect="1"/>
          </p:cNvPicPr>
          <p:nvPr>
            <p:ph idx="1"/>
          </p:nvPr>
        </p:nvPicPr>
        <p:blipFill>
          <a:blip r:embed="rId2"/>
          <a:stretch>
            <a:fillRect/>
          </a:stretch>
        </p:blipFill>
        <p:spPr>
          <a:xfrm>
            <a:off x="457200" y="1828800"/>
            <a:ext cx="8001000" cy="4800600"/>
          </a:xfrm>
          <a:prstGeom prst="rect">
            <a:avLst/>
          </a:prstGeom>
        </p:spPr>
      </p:pic>
      <p:sp>
        <p:nvSpPr>
          <p:cNvPr id="5" name="Title 1">
            <a:extLst>
              <a:ext uri="{FF2B5EF4-FFF2-40B4-BE49-F238E27FC236}">
                <a16:creationId xmlns:a16="http://schemas.microsoft.com/office/drawing/2014/main" id="{473218E1-1B33-43A3-83E2-22C2F25BE4B6}"/>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 (cont.)</a:t>
            </a:r>
          </a:p>
        </p:txBody>
      </p:sp>
    </p:spTree>
    <p:extLst>
      <p:ext uri="{BB962C8B-B14F-4D97-AF65-F5344CB8AC3E}">
        <p14:creationId xmlns:p14="http://schemas.microsoft.com/office/powerpoint/2010/main" val="2973831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t>Binary Relation on a Set</a:t>
            </a:r>
          </a:p>
        </p:txBody>
      </p:sp>
      <p:sp>
        <p:nvSpPr>
          <p:cNvPr id="3" name="Content Placeholder 2"/>
          <p:cNvSpPr>
            <a:spLocks noGrp="1"/>
          </p:cNvSpPr>
          <p:nvPr>
            <p:ph idx="1"/>
          </p:nvPr>
        </p:nvSpPr>
        <p:spPr>
          <a:xfrm>
            <a:off x="609600" y="1219200"/>
            <a:ext cx="8229600" cy="5303520"/>
          </a:xfrm>
        </p:spPr>
        <p:txBody>
          <a:bodyPr>
            <a:normAutofit fontScale="92500"/>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a:t>
            </a:r>
            <a:r>
              <a:rPr lang="en-US"/>
              <a:t>of                </a:t>
            </a:r>
            <a:r>
              <a:rPr lang="en-US" i="1"/>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p>
          <a:p>
            <a:pPr marL="0" indent="0">
              <a:buNone/>
            </a:pPr>
            <a:r>
              <a:rPr lang="en-US" sz="2800" b="1" dirty="0"/>
              <a:t>    REMARK</a:t>
            </a:r>
            <a:r>
              <a:rPr lang="en-US" sz="2800" dirty="0"/>
              <a:t>:</a:t>
            </a:r>
          </a:p>
          <a:p>
            <a:pPr marL="0" indent="0">
              <a:buNone/>
            </a:pPr>
            <a:r>
              <a:rPr lang="en-US" sz="2800" dirty="0"/>
              <a:t>    For any set A</a:t>
            </a:r>
          </a:p>
          <a:p>
            <a:pPr marL="0" indent="0">
              <a:buNone/>
            </a:pPr>
            <a:r>
              <a:rPr lang="en-US" sz="2800" dirty="0"/>
              <a:t>	1. A × A is known as the universal relation.</a:t>
            </a:r>
          </a:p>
          <a:p>
            <a:pPr marL="0" indent="0">
              <a:buNone/>
            </a:pPr>
            <a:r>
              <a:rPr lang="en-US" sz="2800" dirty="0"/>
              <a:t>	2. ∅ is known as the empty relation.</a:t>
            </a:r>
            <a:endParaRPr lang="en-US" dirty="0">
              <a:latin typeface="Cambria Math"/>
              <a:ea typeface="Cambria Math"/>
            </a:endParaRPr>
          </a:p>
          <a:p>
            <a:pPr lvl="1">
              <a:buNone/>
            </a:pPr>
            <a:endParaRPr lang="en-US" i="1" dirty="0"/>
          </a:p>
        </p:txBody>
      </p:sp>
    </p:spTree>
    <p:extLst>
      <p:ext uri="{BB962C8B-B14F-4D97-AF65-F5344CB8AC3E}">
        <p14:creationId xmlns:p14="http://schemas.microsoft.com/office/powerpoint/2010/main" val="4858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9E97EC-015F-4EB7-AB4C-837F3222CFD8}"/>
              </a:ext>
            </a:extLst>
          </p:cNvPr>
          <p:cNvSpPr>
            <a:spLocks noGrp="1"/>
          </p:cNvSpPr>
          <p:nvPr>
            <p:ph type="title"/>
          </p:nvPr>
        </p:nvSpPr>
        <p:spPr>
          <a:xfrm>
            <a:off x="457200" y="704850"/>
            <a:ext cx="8229600" cy="742950"/>
          </a:xfrm>
        </p:spPr>
        <p:txBody>
          <a:bodyPr>
            <a:normAutofit fontScale="90000"/>
          </a:bodyPr>
          <a:lstStyle/>
          <a:p>
            <a:r>
              <a:rPr lang="en-US" dirty="0"/>
              <a:t>Binary Relation on a Set</a:t>
            </a:r>
          </a:p>
        </p:txBody>
      </p:sp>
      <p:pic>
        <p:nvPicPr>
          <p:cNvPr id="9" name="Content Placeholder 8">
            <a:extLst>
              <a:ext uri="{FF2B5EF4-FFF2-40B4-BE49-F238E27FC236}">
                <a16:creationId xmlns:a16="http://schemas.microsoft.com/office/drawing/2014/main" id="{051DB7DD-1355-4530-80CA-8258D8E2797B}"/>
              </a:ext>
            </a:extLst>
          </p:cNvPr>
          <p:cNvPicPr>
            <a:picLocks noGrp="1" noChangeAspect="1"/>
          </p:cNvPicPr>
          <p:nvPr>
            <p:ph idx="1"/>
          </p:nvPr>
        </p:nvPicPr>
        <p:blipFill>
          <a:blip r:embed="rId2"/>
          <a:stretch>
            <a:fillRect/>
          </a:stretch>
        </p:blipFill>
        <p:spPr>
          <a:xfrm>
            <a:off x="566737" y="1676400"/>
            <a:ext cx="8010525" cy="790575"/>
          </a:xfrm>
        </p:spPr>
      </p:pic>
      <p:pic>
        <p:nvPicPr>
          <p:cNvPr id="13" name="Picture 12">
            <a:extLst>
              <a:ext uri="{FF2B5EF4-FFF2-40B4-BE49-F238E27FC236}">
                <a16:creationId xmlns:a16="http://schemas.microsoft.com/office/drawing/2014/main" id="{59C22F87-D6A1-46BB-B7D4-4865686F71D3}"/>
              </a:ext>
            </a:extLst>
          </p:cNvPr>
          <p:cNvPicPr>
            <a:picLocks noChangeAspect="1"/>
          </p:cNvPicPr>
          <p:nvPr/>
        </p:nvPicPr>
        <p:blipFill>
          <a:blip r:embed="rId3"/>
          <a:stretch>
            <a:fillRect/>
          </a:stretch>
        </p:blipFill>
        <p:spPr>
          <a:xfrm>
            <a:off x="596047" y="2828925"/>
            <a:ext cx="8010524" cy="790575"/>
          </a:xfrm>
          <a:prstGeom prst="rect">
            <a:avLst/>
          </a:prstGeom>
        </p:spPr>
      </p:pic>
      <p:pic>
        <p:nvPicPr>
          <p:cNvPr id="15" name="Picture 14">
            <a:extLst>
              <a:ext uri="{FF2B5EF4-FFF2-40B4-BE49-F238E27FC236}">
                <a16:creationId xmlns:a16="http://schemas.microsoft.com/office/drawing/2014/main" id="{CC9783B0-C0E3-419E-B359-8BA1B3CFDB27}"/>
              </a:ext>
            </a:extLst>
          </p:cNvPr>
          <p:cNvPicPr>
            <a:picLocks noChangeAspect="1"/>
          </p:cNvPicPr>
          <p:nvPr/>
        </p:nvPicPr>
        <p:blipFill>
          <a:blip r:embed="rId4"/>
          <a:stretch>
            <a:fillRect/>
          </a:stretch>
        </p:blipFill>
        <p:spPr>
          <a:xfrm>
            <a:off x="838200" y="3936609"/>
            <a:ext cx="2676525" cy="2390775"/>
          </a:xfrm>
          <a:prstGeom prst="rect">
            <a:avLst/>
          </a:prstGeom>
        </p:spPr>
      </p:pic>
      <p:pic>
        <p:nvPicPr>
          <p:cNvPr id="17" name="Picture 16">
            <a:extLst>
              <a:ext uri="{FF2B5EF4-FFF2-40B4-BE49-F238E27FC236}">
                <a16:creationId xmlns:a16="http://schemas.microsoft.com/office/drawing/2014/main" id="{DB28EE0D-6027-4D81-ABB9-AE8ED4EDF7B4}"/>
              </a:ext>
            </a:extLst>
          </p:cNvPr>
          <p:cNvPicPr>
            <a:picLocks noChangeAspect="1"/>
          </p:cNvPicPr>
          <p:nvPr/>
        </p:nvPicPr>
        <p:blipFill>
          <a:blip r:embed="rId5"/>
          <a:stretch>
            <a:fillRect/>
          </a:stretch>
        </p:blipFill>
        <p:spPr>
          <a:xfrm>
            <a:off x="4953000" y="4231884"/>
            <a:ext cx="2209800" cy="2095500"/>
          </a:xfrm>
          <a:prstGeom prst="rect">
            <a:avLst/>
          </a:prstGeom>
        </p:spPr>
      </p:pic>
    </p:spTree>
    <p:extLst>
      <p:ext uri="{BB962C8B-B14F-4D97-AF65-F5344CB8AC3E}">
        <p14:creationId xmlns:p14="http://schemas.microsoft.com/office/powerpoint/2010/main" val="42857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72502"/>
          </a:xfrm>
        </p:spPr>
        <p:txBody>
          <a:bodyPr>
            <a:normAutofit/>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Tree>
    <p:extLst>
      <p:ext uri="{BB962C8B-B14F-4D97-AF65-F5344CB8AC3E}">
        <p14:creationId xmlns:p14="http://schemas.microsoft.com/office/powerpoint/2010/main" val="49963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Binary Relation on a Set (</a:t>
            </a:r>
            <a:r>
              <a:rPr lang="en-US" i="1" dirty="0"/>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b="1" dirty="0"/>
                  <a:t>Question</a:t>
                </a:r>
                <a:r>
                  <a:rPr lang="en-US" sz="2400" dirty="0"/>
                  <a:t>: </a:t>
                </a:r>
                <a:r>
                  <a:rPr lang="en-US" dirty="0"/>
                  <a:t>How many different relations are there on a set A with n elements?</a:t>
                </a:r>
              </a:p>
              <a:p>
                <a:pPr marL="0" indent="0">
                  <a:buNone/>
                </a:pPr>
                <a:r>
                  <a:rPr lang="en-US" sz="2400" b="1" dirty="0"/>
                  <a:t>Solution</a:t>
                </a:r>
                <a:r>
                  <a:rPr lang="en-US" sz="2400" dirty="0"/>
                  <a:t>: </a:t>
                </a:r>
              </a:p>
              <a:p>
                <a:r>
                  <a:rPr lang="en-US" dirty="0"/>
                  <a:t> Suppose A has n elements</a:t>
                </a:r>
              </a:p>
              <a:p>
                <a:r>
                  <a:rPr lang="en-US" dirty="0"/>
                  <a:t> Recall, a relation on a set A is a subset of A x A.</a:t>
                </a:r>
              </a:p>
              <a:p>
                <a:r>
                  <a:rPr lang="en-US" dirty="0"/>
                  <a:t> A x A has</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en-US" dirty="0"/>
                  <a:t>elements.</a:t>
                </a:r>
              </a:p>
              <a:p>
                <a:r>
                  <a:rPr lang="en-US" dirty="0"/>
                  <a:t> If a set has m element, its has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dirty="0"/>
                  <a:t> subsets.</a:t>
                </a:r>
              </a:p>
              <a:p>
                <a:r>
                  <a:rPr lang="en-US" dirty="0"/>
                  <a:t> Therefore, the answer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250"/>
                </a:stretch>
              </a:blipFill>
            </p:spPr>
            <p:txBody>
              <a:bodyPr/>
              <a:lstStyle/>
              <a:p>
                <a:r>
                  <a:rPr lang="en-PK">
                    <a:noFill/>
                  </a:rPr>
                  <a:t> </a:t>
                </a:r>
              </a:p>
            </p:txBody>
          </p:sp>
        </mc:Fallback>
      </mc:AlternateContent>
    </p:spTree>
    <p:extLst>
      <p:ext uri="{BB962C8B-B14F-4D97-AF65-F5344CB8AC3E}">
        <p14:creationId xmlns:p14="http://schemas.microsoft.com/office/powerpoint/2010/main" val="15021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7264"/>
          </a:xfrm>
        </p:spPr>
        <p:txBody>
          <a:bodyPr>
            <a:normAutofit/>
          </a:bodyPr>
          <a:lstStyle/>
          <a:p>
            <a:r>
              <a:rPr lang="en-US" dirty="0"/>
              <a:t>Reflexive Relations</a:t>
            </a:r>
          </a:p>
        </p:txBody>
      </p:sp>
      <p:sp>
        <p:nvSpPr>
          <p:cNvPr id="3" name="Content Placeholder 2"/>
          <p:cNvSpPr>
            <a:spLocks noGrp="1"/>
          </p:cNvSpPr>
          <p:nvPr>
            <p:ph idx="1"/>
          </p:nvPr>
        </p:nvSpPr>
        <p:spPr>
          <a:xfrm>
            <a:off x="152400" y="1272064"/>
            <a:ext cx="8763000" cy="5585936"/>
          </a:xfrm>
        </p:spPr>
        <p:txBody>
          <a:bodyPr>
            <a:normAutofit/>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dirty="0" err="1">
                <a:latin typeface="Cambria Math"/>
                <a:ea typeface="Cambria Math"/>
              </a:rPr>
              <a:t>a∊</a:t>
            </a:r>
            <a:r>
              <a:rPr lang="en-US" i="1" dirty="0" err="1">
                <a:ea typeface="Cambria Math"/>
              </a:rPr>
              <a:t>U</a:t>
            </a:r>
            <a:r>
              <a:rPr lang="en-US" dirty="0">
                <a:latin typeface="Cambria Math"/>
                <a:ea typeface="Cambria Math"/>
              </a:rPr>
              <a:t>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r>
              <a:rPr lang="en-US" b="1" dirty="0">
                <a:ea typeface="Cambria Math"/>
              </a:rPr>
              <a:t> </a:t>
            </a:r>
            <a:endParaRPr lang="en-US" dirty="0"/>
          </a:p>
          <a:p>
            <a:pPr>
              <a:buNone/>
            </a:pPr>
            <a:endParaRPr lang="en-US" dirty="0">
              <a:ea typeface="Cambria Math"/>
            </a:endParaRPr>
          </a:p>
        </p:txBody>
      </p:sp>
      <p:sp>
        <p:nvSpPr>
          <p:cNvPr id="5" name="TextBox 4"/>
          <p:cNvSpPr txBox="1"/>
          <p:nvPr/>
        </p:nvSpPr>
        <p:spPr>
          <a:xfrm>
            <a:off x="5616526" y="3095536"/>
            <a:ext cx="3527474" cy="1938992"/>
          </a:xfrm>
          <a:prstGeom prst="rect">
            <a:avLst/>
          </a:prstGeom>
          <a:noFill/>
          <a:ln>
            <a:solidFill>
              <a:schemeClr val="accent1"/>
            </a:solidFill>
          </a:ln>
        </p:spPr>
        <p:txBody>
          <a:bodyPr wrap="square" rtlCol="0">
            <a:spAutoFit/>
          </a:bodyPr>
          <a:lstStyle/>
          <a:p>
            <a:pPr algn="just"/>
            <a:r>
              <a:rPr lang="en-US" sz="2400" dirty="0">
                <a:latin typeface="Cambria Math"/>
                <a:ea typeface="Cambria Math"/>
              </a:rPr>
              <a:t>If </a:t>
            </a:r>
            <a:r>
              <a:rPr lang="en-US" sz="2400" i="1" dirty="0">
                <a:ea typeface="Cambria Math"/>
              </a:rPr>
              <a:t>A</a:t>
            </a:r>
            <a:r>
              <a:rPr lang="en-US" sz="2400" dirty="0">
                <a:latin typeface="Cambria Math"/>
                <a:ea typeface="Cambria Math"/>
              </a:rPr>
              <a:t> = ∅ </a:t>
            </a:r>
            <a:r>
              <a:rPr lang="en-US" sz="2400" dirty="0">
                <a:ea typeface="Cambria Math"/>
              </a:rPr>
              <a:t> then the empty relation is reflexive vacuously. That is the empty relation on an empty set is reflexive! </a:t>
            </a:r>
          </a:p>
        </p:txBody>
      </p:sp>
      <p:pic>
        <p:nvPicPr>
          <p:cNvPr id="4" name="Picture 3">
            <a:extLst>
              <a:ext uri="{FF2B5EF4-FFF2-40B4-BE49-F238E27FC236}">
                <a16:creationId xmlns:a16="http://schemas.microsoft.com/office/drawing/2014/main" id="{9C462673-66AA-45B8-81B9-5143E51945D8}"/>
              </a:ext>
            </a:extLst>
          </p:cNvPr>
          <p:cNvPicPr>
            <a:picLocks noChangeAspect="1"/>
          </p:cNvPicPr>
          <p:nvPr/>
        </p:nvPicPr>
        <p:blipFill>
          <a:blip r:embed="rId2"/>
          <a:stretch>
            <a:fillRect/>
          </a:stretch>
        </p:blipFill>
        <p:spPr>
          <a:xfrm>
            <a:off x="170351" y="2729389"/>
            <a:ext cx="5362575" cy="1704975"/>
          </a:xfrm>
          <a:prstGeom prst="rect">
            <a:avLst/>
          </a:prstGeom>
        </p:spPr>
      </p:pic>
      <p:pic>
        <p:nvPicPr>
          <p:cNvPr id="6" name="Picture 5">
            <a:extLst>
              <a:ext uri="{FF2B5EF4-FFF2-40B4-BE49-F238E27FC236}">
                <a16:creationId xmlns:a16="http://schemas.microsoft.com/office/drawing/2014/main" id="{E6C6FD4A-2FC7-4770-B4BE-4AE62414D991}"/>
              </a:ext>
            </a:extLst>
          </p:cNvPr>
          <p:cNvPicPr>
            <a:picLocks noChangeAspect="1"/>
          </p:cNvPicPr>
          <p:nvPr/>
        </p:nvPicPr>
        <p:blipFill>
          <a:blip r:embed="rId3"/>
          <a:stretch>
            <a:fillRect/>
          </a:stretch>
        </p:blipFill>
        <p:spPr>
          <a:xfrm>
            <a:off x="312860" y="4572000"/>
            <a:ext cx="4944940" cy="1704975"/>
          </a:xfrm>
          <a:prstGeom prst="rect">
            <a:avLst/>
          </a:prstGeom>
        </p:spPr>
      </p:pic>
    </p:spTree>
    <p:extLst>
      <p:ext uri="{BB962C8B-B14F-4D97-AF65-F5344CB8AC3E}">
        <p14:creationId xmlns:p14="http://schemas.microsoft.com/office/powerpoint/2010/main" val="37150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1F2BC-F983-4E64-AF35-F2FA1E18B612}"/>
              </a:ext>
            </a:extLst>
          </p:cNvPr>
          <p:cNvSpPr>
            <a:spLocks noGrp="1"/>
          </p:cNvSpPr>
          <p:nvPr>
            <p:ph idx="1"/>
          </p:nvPr>
        </p:nvSpPr>
        <p:spPr>
          <a:xfrm>
            <a:off x="152400" y="1371600"/>
            <a:ext cx="8763000" cy="4953000"/>
          </a:xfrm>
        </p:spPr>
        <p:txBody>
          <a:bodyPr>
            <a:normAutofit lnSpcReduction="10000"/>
          </a:bodyPr>
          <a:lstStyle/>
          <a:p>
            <a:pPr marL="0" indent="0">
              <a:buNone/>
            </a:pPr>
            <a:r>
              <a:rPr lang="en-US" b="1" dirty="0"/>
              <a:t>EXAMPLE</a:t>
            </a:r>
            <a:r>
              <a:rPr lang="en-US" dirty="0"/>
              <a:t>: Let A = {1, 2, 3, 4} and determine whether relations R1, R2, R3, and R4 are Reflexive?</a:t>
            </a:r>
          </a:p>
          <a:p>
            <a:pPr marL="0" indent="0">
              <a:buNone/>
            </a:pPr>
            <a:r>
              <a:rPr lang="en-US" dirty="0"/>
              <a:t>	R1 </a:t>
            </a:r>
            <a:r>
              <a:rPr lang="x-none" dirty="0"/>
              <a:t>= {(1, 1), (3, 3), (2, 2), (4, 4)}</a:t>
            </a:r>
          </a:p>
          <a:p>
            <a:pPr marL="0" indent="0">
              <a:buNone/>
            </a:pPr>
            <a:r>
              <a:rPr lang="en-US" dirty="0"/>
              <a:t>	R2 </a:t>
            </a:r>
            <a:r>
              <a:rPr lang="x-none" dirty="0"/>
              <a:t>= {(1, 1), (1, 4), (2, 2), (3, 3), (4, 3)}</a:t>
            </a:r>
            <a:endParaRPr lang="en-US" dirty="0"/>
          </a:p>
          <a:p>
            <a:pPr marL="0" indent="0">
              <a:buNone/>
            </a:pPr>
            <a:r>
              <a:rPr lang="en-US" dirty="0"/>
              <a:t>	R3 </a:t>
            </a:r>
            <a:r>
              <a:rPr lang="x-none" dirty="0"/>
              <a:t>= {(1, 1), (1, 2), (2, 1), (2, 2), (3, 3), (4, 4)}</a:t>
            </a:r>
          </a:p>
          <a:p>
            <a:pPr marL="0" indent="0">
              <a:buNone/>
            </a:pPr>
            <a:r>
              <a:rPr lang="en-US" dirty="0"/>
              <a:t>	R4 </a:t>
            </a:r>
            <a:r>
              <a:rPr lang="x-none" dirty="0"/>
              <a:t>= {(1, 3), (2, 2), (2, 4), (3, 1), (4, 4)}</a:t>
            </a:r>
            <a:endParaRPr lang="en-US" dirty="0"/>
          </a:p>
          <a:p>
            <a:pPr marL="0" indent="0">
              <a:buNone/>
            </a:pPr>
            <a:r>
              <a:rPr lang="en-US" sz="2400" b="1" dirty="0">
                <a:ea typeface="Cambria Math"/>
              </a:rPr>
              <a:t>Solution:</a:t>
            </a:r>
          </a:p>
          <a:p>
            <a:r>
              <a:rPr lang="en-US" dirty="0"/>
              <a:t>R1 is reflexive, since (a, a) ∈R1 for all a ∈A.</a:t>
            </a:r>
          </a:p>
          <a:p>
            <a:r>
              <a:rPr lang="en-US" dirty="0"/>
              <a:t>R2 is not reflexive, because (4, 4) ∉R2.</a:t>
            </a:r>
          </a:p>
          <a:p>
            <a:r>
              <a:rPr lang="en-US" dirty="0"/>
              <a:t>R3 is reflexive, since (a, a) ∈R3 for all a ∈A.</a:t>
            </a:r>
          </a:p>
          <a:p>
            <a:r>
              <a:rPr lang="en-US" dirty="0"/>
              <a:t>R4 is not reflexive, because (1, 1) ∉R4, (3, 3) ∉R4.</a:t>
            </a:r>
            <a:endParaRPr lang="x-none" dirty="0"/>
          </a:p>
        </p:txBody>
      </p:sp>
      <p:sp>
        <p:nvSpPr>
          <p:cNvPr id="4" name="Title 1">
            <a:extLst>
              <a:ext uri="{FF2B5EF4-FFF2-40B4-BE49-F238E27FC236}">
                <a16:creationId xmlns:a16="http://schemas.microsoft.com/office/drawing/2014/main" id="{BA301A5D-B74C-4677-87CB-1A58A1BA7D74}"/>
              </a:ext>
            </a:extLst>
          </p:cNvPr>
          <p:cNvSpPr>
            <a:spLocks noGrp="1"/>
          </p:cNvSpPr>
          <p:nvPr>
            <p:ph type="title"/>
          </p:nvPr>
        </p:nvSpPr>
        <p:spPr>
          <a:xfrm>
            <a:off x="457200" y="704850"/>
            <a:ext cx="8229600" cy="666750"/>
          </a:xfrm>
        </p:spPr>
        <p:txBody>
          <a:bodyPr>
            <a:normAutofit fontScale="90000"/>
          </a:bodyPr>
          <a:lstStyle/>
          <a:p>
            <a:r>
              <a:rPr lang="en-US" dirty="0"/>
              <a:t>Reflexive Relations</a:t>
            </a:r>
          </a:p>
        </p:txBody>
      </p:sp>
    </p:spTree>
    <p:extLst>
      <p:ext uri="{BB962C8B-B14F-4D97-AF65-F5344CB8AC3E}">
        <p14:creationId xmlns:p14="http://schemas.microsoft.com/office/powerpoint/2010/main" val="23345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a:t>Symmetric Relations</a:t>
            </a:r>
          </a:p>
        </p:txBody>
      </p:sp>
      <p:sp>
        <p:nvSpPr>
          <p:cNvPr id="3" name="Content Placeholder 2"/>
          <p:cNvSpPr>
            <a:spLocks noGrp="1"/>
          </p:cNvSpPr>
          <p:nvPr>
            <p:ph idx="1"/>
          </p:nvPr>
        </p:nvSpPr>
        <p:spPr>
          <a:xfrm>
            <a:off x="304800" y="1219200"/>
            <a:ext cx="8763000" cy="5257800"/>
          </a:xfrm>
        </p:spPr>
        <p:txBody>
          <a:bodyPr>
            <a:normAutofit/>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ea typeface="Cambria Math"/>
              </a:rPr>
              <a:t>,</a:t>
            </a:r>
            <a:r>
              <a:rPr lang="en-US" i="1" dirty="0" err="1">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r>
              <a:rPr lang="en-US" sz="2800" dirty="0"/>
              <a:t>More precisely, M is a</a:t>
            </a:r>
          </a:p>
          <a:p>
            <a:r>
              <a:rPr lang="en-US" sz="2800" dirty="0"/>
              <a:t>symmetric matrix i.e. M = M</a:t>
            </a:r>
            <a:r>
              <a:rPr lang="en-US" sz="800" dirty="0"/>
              <a:t>t</a:t>
            </a: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pic>
        <p:nvPicPr>
          <p:cNvPr id="5" name="Picture 4">
            <a:extLst>
              <a:ext uri="{FF2B5EF4-FFF2-40B4-BE49-F238E27FC236}">
                <a16:creationId xmlns:a16="http://schemas.microsoft.com/office/drawing/2014/main" id="{E0AB547A-B1BB-45EF-9338-888067595B91}"/>
              </a:ext>
            </a:extLst>
          </p:cNvPr>
          <p:cNvPicPr>
            <a:picLocks noChangeAspect="1"/>
          </p:cNvPicPr>
          <p:nvPr/>
        </p:nvPicPr>
        <p:blipFill>
          <a:blip r:embed="rId2"/>
          <a:stretch>
            <a:fillRect/>
          </a:stretch>
        </p:blipFill>
        <p:spPr>
          <a:xfrm>
            <a:off x="304800" y="3017739"/>
            <a:ext cx="5324475" cy="1647825"/>
          </a:xfrm>
          <a:prstGeom prst="rect">
            <a:avLst/>
          </a:prstGeom>
        </p:spPr>
      </p:pic>
      <p:pic>
        <p:nvPicPr>
          <p:cNvPr id="6" name="Picture 5">
            <a:extLst>
              <a:ext uri="{FF2B5EF4-FFF2-40B4-BE49-F238E27FC236}">
                <a16:creationId xmlns:a16="http://schemas.microsoft.com/office/drawing/2014/main" id="{A4A55CC9-2287-4A44-96E1-3666AAF6C49E}"/>
              </a:ext>
            </a:extLst>
          </p:cNvPr>
          <p:cNvPicPr>
            <a:picLocks noChangeAspect="1"/>
          </p:cNvPicPr>
          <p:nvPr/>
        </p:nvPicPr>
        <p:blipFill>
          <a:blip r:embed="rId3"/>
          <a:stretch>
            <a:fillRect/>
          </a:stretch>
        </p:blipFill>
        <p:spPr>
          <a:xfrm>
            <a:off x="304800" y="4798366"/>
            <a:ext cx="5286375" cy="1678634"/>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1A504AD5-64C0-4FE4-8FA9-3F880A853EEF}"/>
                  </a:ext>
                </a:extLst>
              </p:cNvPr>
              <p:cNvSpPr txBox="1">
                <a:spLocks/>
              </p:cNvSpPr>
              <p:nvPr/>
            </p:nvSpPr>
            <p:spPr>
              <a:xfrm>
                <a:off x="5629275" y="3124200"/>
                <a:ext cx="3438525" cy="28194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800" dirty="0">
                    <a:solidFill>
                      <a:schemeClr val="tx1"/>
                    </a:solidFill>
                    <a:latin typeface="Constantia" panose="02030602050306030303" pitchFamily="18" charset="0"/>
                  </a:rPr>
                  <a:t>Accordingly, R is symmetric if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row are the same as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column of the matrix M representing R. More precisely, M is a symmetric matrix </a:t>
                </a:r>
              </a:p>
              <a:p>
                <a:pPr algn="just"/>
                <a:r>
                  <a:rPr lang="en-US" sz="1800" dirty="0">
                    <a:solidFill>
                      <a:schemeClr val="tx1"/>
                    </a:solidFill>
                    <a:latin typeface="Constantia" panose="02030602050306030303" pitchFamily="18" charset="0"/>
                  </a:rPr>
                  <a:t>i.e. M = </a:t>
                </a:r>
                <a14:m>
                  <m:oMath xmlns:m="http://schemas.openxmlformats.org/officeDocument/2006/math">
                    <m:sSup>
                      <m:sSupPr>
                        <m:ctrlPr>
                          <a:rPr lang="en-US" sz="180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𝑀</m:t>
                        </m:r>
                      </m:e>
                      <m:sup>
                        <m:r>
                          <a:rPr lang="en-US" sz="1800" b="0" i="1" smtClean="0">
                            <a:solidFill>
                              <a:schemeClr val="tx1"/>
                            </a:solidFill>
                            <a:latin typeface="Cambria Math" panose="02040503050406030204" pitchFamily="18" charset="0"/>
                          </a:rPr>
                          <m:t>𝑡</m:t>
                        </m:r>
                      </m:sup>
                    </m:sSup>
                  </m:oMath>
                </a14:m>
                <a:r>
                  <a:rPr lang="en-US" sz="1800" dirty="0">
                    <a:solidFill>
                      <a:schemeClr val="tx1"/>
                    </a:solidFill>
                    <a:latin typeface="Constantia" panose="02030602050306030303" pitchFamily="18" charset="0"/>
                  </a:rPr>
                  <a:t> </a:t>
                </a:r>
              </a:p>
            </p:txBody>
          </p:sp>
        </mc:Choice>
        <mc:Fallback xmlns="">
          <p:sp>
            <p:nvSpPr>
              <p:cNvPr id="7" name="Title 1">
                <a:extLst>
                  <a:ext uri="{FF2B5EF4-FFF2-40B4-BE49-F238E27FC236}">
                    <a16:creationId xmlns:a16="http://schemas.microsoft.com/office/drawing/2014/main" id="{1A504AD5-64C0-4FE4-8FA9-3F880A853EEF}"/>
                  </a:ext>
                </a:extLst>
              </p:cNvPr>
              <p:cNvSpPr txBox="1">
                <a:spLocks noRot="1" noChangeAspect="1" noMove="1" noResize="1" noEditPoints="1" noAdjustHandles="1" noChangeArrowheads="1" noChangeShapeType="1" noTextEdit="1"/>
              </p:cNvSpPr>
              <p:nvPr/>
            </p:nvSpPr>
            <p:spPr>
              <a:xfrm>
                <a:off x="5629275" y="3124200"/>
                <a:ext cx="3438525" cy="2819400"/>
              </a:xfrm>
              <a:prstGeom prst="rect">
                <a:avLst/>
              </a:prstGeom>
              <a:blipFill>
                <a:blip r:embed="rId4"/>
                <a:stretch>
                  <a:fillRect l="-4071" r="-4071" b="-4978"/>
                </a:stretch>
              </a:blipFill>
            </p:spPr>
            <p:txBody>
              <a:bodyPr/>
              <a:lstStyle/>
              <a:p>
                <a:r>
                  <a:rPr lang="en-PK">
                    <a:noFill/>
                  </a:rPr>
                  <a:t> </a:t>
                </a:r>
              </a:p>
            </p:txBody>
          </p:sp>
        </mc:Fallback>
      </mc:AlternateContent>
    </p:spTree>
    <p:extLst>
      <p:ext uri="{BB962C8B-B14F-4D97-AF65-F5344CB8AC3E}">
        <p14:creationId xmlns:p14="http://schemas.microsoft.com/office/powerpoint/2010/main" val="11314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D45BF-70EA-44E3-BF57-B8DA2379B1B8}"/>
              </a:ext>
            </a:extLst>
          </p:cNvPr>
          <p:cNvSpPr>
            <a:spLocks noGrp="1"/>
          </p:cNvSpPr>
          <p:nvPr>
            <p:ph idx="1"/>
          </p:nvPr>
        </p:nvSpPr>
        <p:spPr>
          <a:xfrm>
            <a:off x="76200" y="1295400"/>
            <a:ext cx="8991600" cy="5257800"/>
          </a:xfrm>
        </p:spPr>
        <p:txBody>
          <a:bodyPr>
            <a:normAutofit/>
          </a:bodyPr>
          <a:lstStyle/>
          <a:p>
            <a:pPr marL="0" indent="0">
              <a:buNone/>
            </a:pPr>
            <a:r>
              <a:rPr lang="en-US" b="1" dirty="0"/>
              <a:t>EXAMPLE</a:t>
            </a:r>
            <a:r>
              <a:rPr lang="en-US" dirty="0"/>
              <a:t>: Let A = {1, 2, 3, 4} and determine whether relations R1, R2, R3, and R4 are Symmetric?</a:t>
            </a:r>
          </a:p>
          <a:p>
            <a:pPr marL="0" indent="0">
              <a:buNone/>
            </a:pPr>
            <a:r>
              <a:rPr lang="pt-BR" dirty="0"/>
              <a:t>	R1 = {(1, 1), (1, 3), (2, 4), (3, 1), (4,2)}</a:t>
            </a:r>
          </a:p>
          <a:p>
            <a:pPr marL="0" indent="0">
              <a:buNone/>
            </a:pPr>
            <a:r>
              <a:rPr lang="pt-BR" dirty="0"/>
              <a:t>	R2 = {(1, 1), (2, 2), (3, 3), (4, 4)}</a:t>
            </a:r>
          </a:p>
          <a:p>
            <a:pPr marL="0" indent="0">
              <a:buNone/>
            </a:pPr>
            <a:r>
              <a:rPr lang="pt-BR" dirty="0"/>
              <a:t>	R3 = {(2, 2), (2, 3), (3, 4)}</a:t>
            </a:r>
          </a:p>
          <a:p>
            <a:pPr marL="0" indent="0">
              <a:buNone/>
            </a:pPr>
            <a:r>
              <a:rPr lang="pt-BR" dirty="0"/>
              <a:t>	R4 = {(1, 1), (2, 2), (3, 3), (4, 3), (4, 4)}</a:t>
            </a:r>
          </a:p>
          <a:p>
            <a:pPr marL="0" indent="0">
              <a:buNone/>
            </a:pPr>
            <a:r>
              <a:rPr lang="en-US" sz="2400" b="1" dirty="0">
                <a:ea typeface="Cambria Math"/>
              </a:rPr>
              <a:t>Solution:</a:t>
            </a:r>
          </a:p>
          <a:p>
            <a:r>
              <a:rPr lang="en-US" dirty="0"/>
              <a:t>R1 is Symmetric, since (a, b) and (b, a) ∈R1 for all (a, b) ∈A.</a:t>
            </a:r>
          </a:p>
          <a:p>
            <a:r>
              <a:rPr lang="en-US" dirty="0"/>
              <a:t>R2 is also symmetric. We say it is vacuously true.</a:t>
            </a:r>
          </a:p>
          <a:p>
            <a:r>
              <a:rPr lang="en-US" dirty="0"/>
              <a:t>R3 is not symmetric, because (2,3) ∈ R3 but (3,2) ∉ R3.</a:t>
            </a:r>
          </a:p>
          <a:p>
            <a:r>
              <a:rPr lang="en-US" dirty="0"/>
              <a:t>R4 is not symmetric because (4,3) ∈ R4 but (3,4) ∉ R4.</a:t>
            </a:r>
          </a:p>
          <a:p>
            <a:endParaRPr lang="x-none" dirty="0"/>
          </a:p>
        </p:txBody>
      </p:sp>
      <p:sp>
        <p:nvSpPr>
          <p:cNvPr id="4" name="Title 1">
            <a:extLst>
              <a:ext uri="{FF2B5EF4-FFF2-40B4-BE49-F238E27FC236}">
                <a16:creationId xmlns:a16="http://schemas.microsoft.com/office/drawing/2014/main" id="{CE57BAD1-21CE-4273-9949-225D8409FB25}"/>
              </a:ext>
            </a:extLst>
          </p:cNvPr>
          <p:cNvSpPr>
            <a:spLocks noGrp="1"/>
          </p:cNvSpPr>
          <p:nvPr>
            <p:ph type="title"/>
          </p:nvPr>
        </p:nvSpPr>
        <p:spPr>
          <a:xfrm>
            <a:off x="457200" y="533400"/>
            <a:ext cx="8229600" cy="762000"/>
          </a:xfrm>
        </p:spPr>
        <p:txBody>
          <a:bodyPr>
            <a:normAutofit fontScale="90000"/>
          </a:bodyPr>
          <a:lstStyle/>
          <a:p>
            <a:r>
              <a:rPr lang="en-US" dirty="0"/>
              <a:t>Symmetric Relations</a:t>
            </a:r>
          </a:p>
        </p:txBody>
      </p:sp>
    </p:spTree>
    <p:extLst>
      <p:ext uri="{BB962C8B-B14F-4D97-AF65-F5344CB8AC3E}">
        <p14:creationId xmlns:p14="http://schemas.microsoft.com/office/powerpoint/2010/main" val="1668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Transitive Relations</a:t>
            </a:r>
          </a:p>
        </p:txBody>
      </p:sp>
      <p:sp>
        <p:nvSpPr>
          <p:cNvPr id="3" name="Content Placeholder 2"/>
          <p:cNvSpPr>
            <a:spLocks noGrp="1"/>
          </p:cNvSpPr>
          <p:nvPr>
            <p:ph idx="1"/>
          </p:nvPr>
        </p:nvSpPr>
        <p:spPr>
          <a:xfrm>
            <a:off x="114300" y="1143000"/>
            <a:ext cx="8915400" cy="5562600"/>
          </a:xfrm>
        </p:spPr>
        <p:txBody>
          <a:bodyPr>
            <a:normAutofit/>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latin typeface="Cambria Math"/>
                <a:ea typeface="Cambria Math"/>
              </a:rPr>
              <a:t>c</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R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sp>
        <p:nvSpPr>
          <p:cNvPr id="7" name="TextBox 6"/>
          <p:cNvSpPr txBox="1"/>
          <p:nvPr/>
        </p:nvSpPr>
        <p:spPr>
          <a:xfrm>
            <a:off x="6705600" y="3105834"/>
            <a:ext cx="1981200" cy="3139321"/>
          </a:xfrm>
          <a:prstGeom prst="rect">
            <a:avLst/>
          </a:prstGeom>
          <a:noFill/>
          <a:ln>
            <a:solidFill>
              <a:schemeClr val="accent1"/>
            </a:solidFill>
          </a:ln>
        </p:spPr>
        <p:txBody>
          <a:bodyPr wrap="square" rtlCol="0">
            <a:spAutoFit/>
          </a:bodyPr>
          <a:lstStyle/>
          <a:p>
            <a:pPr algn="just"/>
            <a:r>
              <a:rPr lang="en-US" dirty="0"/>
              <a:t>For a transitive directed graph, whenever there is an arrow going from one point</a:t>
            </a:r>
          </a:p>
          <a:p>
            <a:pPr algn="just"/>
            <a:r>
              <a:rPr lang="en-US" dirty="0"/>
              <a:t>to the second, and from the second to the third, there is an arrow going directly from the</a:t>
            </a:r>
          </a:p>
          <a:p>
            <a:pPr algn="just"/>
            <a:r>
              <a:rPr lang="en-US" dirty="0"/>
              <a:t>first to the third.</a:t>
            </a:r>
          </a:p>
        </p:txBody>
      </p:sp>
      <p:pic>
        <p:nvPicPr>
          <p:cNvPr id="4" name="Picture 3">
            <a:extLst>
              <a:ext uri="{FF2B5EF4-FFF2-40B4-BE49-F238E27FC236}">
                <a16:creationId xmlns:a16="http://schemas.microsoft.com/office/drawing/2014/main" id="{CFE0A182-BCB0-4862-B4F9-B7F0103BCE6A}"/>
              </a:ext>
            </a:extLst>
          </p:cNvPr>
          <p:cNvPicPr>
            <a:picLocks noChangeAspect="1"/>
          </p:cNvPicPr>
          <p:nvPr/>
        </p:nvPicPr>
        <p:blipFill>
          <a:blip r:embed="rId2"/>
          <a:stretch>
            <a:fillRect/>
          </a:stretch>
        </p:blipFill>
        <p:spPr>
          <a:xfrm>
            <a:off x="114300" y="2853510"/>
            <a:ext cx="6438900" cy="1952625"/>
          </a:xfrm>
          <a:prstGeom prst="rect">
            <a:avLst/>
          </a:prstGeom>
        </p:spPr>
      </p:pic>
      <p:pic>
        <p:nvPicPr>
          <p:cNvPr id="5" name="Picture 4">
            <a:extLst>
              <a:ext uri="{FF2B5EF4-FFF2-40B4-BE49-F238E27FC236}">
                <a16:creationId xmlns:a16="http://schemas.microsoft.com/office/drawing/2014/main" id="{F80634D6-7698-4722-9FAE-5063B64879CE}"/>
              </a:ext>
            </a:extLst>
          </p:cNvPr>
          <p:cNvPicPr>
            <a:picLocks noChangeAspect="1"/>
          </p:cNvPicPr>
          <p:nvPr/>
        </p:nvPicPr>
        <p:blipFill>
          <a:blip r:embed="rId3"/>
          <a:stretch>
            <a:fillRect/>
          </a:stretch>
        </p:blipFill>
        <p:spPr>
          <a:xfrm>
            <a:off x="228600" y="4806135"/>
            <a:ext cx="6324600" cy="1952625"/>
          </a:xfrm>
          <a:prstGeom prst="rect">
            <a:avLst/>
          </a:prstGeom>
        </p:spPr>
      </p:pic>
    </p:spTree>
    <p:extLst>
      <p:ext uri="{BB962C8B-B14F-4D97-AF65-F5344CB8AC3E}">
        <p14:creationId xmlns:p14="http://schemas.microsoft.com/office/powerpoint/2010/main" val="7633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96F4C-5EF4-4DE9-92F5-9B57A2AA9024}"/>
              </a:ext>
            </a:extLst>
          </p:cNvPr>
          <p:cNvSpPr>
            <a:spLocks noGrp="1"/>
          </p:cNvSpPr>
          <p:nvPr>
            <p:ph idx="1"/>
          </p:nvPr>
        </p:nvSpPr>
        <p:spPr>
          <a:xfrm>
            <a:off x="152400" y="1143000"/>
            <a:ext cx="8915400" cy="5486400"/>
          </a:xfrm>
        </p:spPr>
        <p:txBody>
          <a:bodyPr>
            <a:normAutofit/>
          </a:bodyPr>
          <a:lstStyle/>
          <a:p>
            <a:pPr marL="0" indent="0">
              <a:buNone/>
            </a:pPr>
            <a:r>
              <a:rPr lang="en-US" b="1" dirty="0"/>
              <a:t>EXAMPLE</a:t>
            </a:r>
            <a:r>
              <a:rPr lang="en-US" dirty="0"/>
              <a:t>: Let A = {1, 2, 3, 4} and determine whether relations R1, R2 and R3 are Transitive?</a:t>
            </a:r>
            <a:endParaRPr lang="pt-BR" dirty="0"/>
          </a:p>
          <a:p>
            <a:pPr marL="0" indent="0">
              <a:buNone/>
            </a:pPr>
            <a:r>
              <a:rPr lang="pt-BR" dirty="0"/>
              <a:t>	R1 = {(1, 1), (1, 2), (1, 3), (2, 3)}</a:t>
            </a:r>
          </a:p>
          <a:p>
            <a:pPr marL="0" indent="0">
              <a:buNone/>
            </a:pPr>
            <a:r>
              <a:rPr lang="pt-BR" dirty="0"/>
              <a:t>	R2 = {(1, 2), (1, 4), (2, 3), (3, 4)}</a:t>
            </a:r>
          </a:p>
          <a:p>
            <a:pPr marL="0" indent="0">
              <a:buNone/>
            </a:pPr>
            <a:r>
              <a:rPr lang="pt-BR" dirty="0"/>
              <a:t>	R3 = {(2, 1), (2, 4), (2, 3), (3,4)}</a:t>
            </a:r>
          </a:p>
          <a:p>
            <a:pPr marL="0" indent="0">
              <a:buNone/>
            </a:pPr>
            <a:r>
              <a:rPr lang="pt-BR" b="1" dirty="0"/>
              <a:t>Solution:</a:t>
            </a:r>
          </a:p>
          <a:p>
            <a:r>
              <a:rPr lang="en-US" dirty="0"/>
              <a:t>R1 is transitive because (1, 1), (1, 2) are in R, then to be transitive relation(1,2) must be there and it belongs to R.</a:t>
            </a:r>
          </a:p>
          <a:p>
            <a:r>
              <a:rPr lang="en-US" dirty="0"/>
              <a:t>R2 is not transitive since (1,2) and (2,3) ∈ R2 but (1,3) ∉ R2.</a:t>
            </a:r>
          </a:p>
          <a:p>
            <a:r>
              <a:rPr lang="en-US" dirty="0"/>
              <a:t>R3 is transitive.(check by definition)</a:t>
            </a:r>
            <a:endParaRPr lang="x-none" dirty="0"/>
          </a:p>
        </p:txBody>
      </p:sp>
      <p:sp>
        <p:nvSpPr>
          <p:cNvPr id="4" name="Title 1">
            <a:extLst>
              <a:ext uri="{FF2B5EF4-FFF2-40B4-BE49-F238E27FC236}">
                <a16:creationId xmlns:a16="http://schemas.microsoft.com/office/drawing/2014/main" id="{271C0C01-D7BD-431C-839C-6A674E0BDF2E}"/>
              </a:ext>
            </a:extLst>
          </p:cNvPr>
          <p:cNvSpPr>
            <a:spLocks noGrp="1"/>
          </p:cNvSpPr>
          <p:nvPr>
            <p:ph type="title"/>
          </p:nvPr>
        </p:nvSpPr>
        <p:spPr>
          <a:xfrm>
            <a:off x="457200" y="704850"/>
            <a:ext cx="8229600" cy="438150"/>
          </a:xfrm>
        </p:spPr>
        <p:txBody>
          <a:bodyPr>
            <a:normAutofit fontScale="90000"/>
          </a:bodyPr>
          <a:lstStyle/>
          <a:p>
            <a:r>
              <a:rPr lang="en-US" dirty="0"/>
              <a:t>Transitive Relations</a:t>
            </a:r>
          </a:p>
        </p:txBody>
      </p:sp>
    </p:spTree>
    <p:extLst>
      <p:ext uri="{BB962C8B-B14F-4D97-AF65-F5344CB8AC3E}">
        <p14:creationId xmlns:p14="http://schemas.microsoft.com/office/powerpoint/2010/main" val="950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FF72E-1115-4DC2-AC36-878AAEE10B43}"/>
              </a:ext>
            </a:extLst>
          </p:cNvPr>
          <p:cNvSpPr>
            <a:spLocks noGrp="1"/>
          </p:cNvSpPr>
          <p:nvPr>
            <p:ph idx="1"/>
          </p:nvPr>
        </p:nvSpPr>
        <p:spPr>
          <a:xfrm>
            <a:off x="228600" y="1295400"/>
            <a:ext cx="8610600" cy="5334000"/>
          </a:xfrm>
        </p:spPr>
        <p:txBody>
          <a:bodyPr>
            <a:normAutofit/>
          </a:bodyPr>
          <a:lstStyle/>
          <a:p>
            <a:pPr marL="0" indent="0">
              <a:buNone/>
            </a:pPr>
            <a:r>
              <a:rPr lang="en-US" b="1" dirty="0"/>
              <a:t>Definition: </a:t>
            </a:r>
            <a:r>
              <a:rPr lang="en-US" dirty="0"/>
              <a:t>R is irreflexive </a:t>
            </a:r>
            <a:r>
              <a:rPr lang="en-US" dirty="0" err="1"/>
              <a:t>iff</a:t>
            </a:r>
            <a:r>
              <a:rPr lang="en-US" dirty="0"/>
              <a:t> for all </a:t>
            </a:r>
            <a:r>
              <a:rPr lang="en-US" dirty="0" err="1"/>
              <a:t>a∈A</a:t>
            </a:r>
            <a:r>
              <a:rPr lang="en-US" dirty="0"/>
              <a:t>,(</a:t>
            </a:r>
            <a:r>
              <a:rPr lang="en-US" dirty="0" err="1"/>
              <a:t>a,a</a:t>
            </a:r>
            <a:r>
              <a:rPr lang="en-US" dirty="0"/>
              <a:t>) ∉R. That is, R is irreflexive if no element in A is related to itself by R.</a:t>
            </a:r>
          </a:p>
          <a:p>
            <a:pPr>
              <a:buNone/>
            </a:pPr>
            <a:r>
              <a:rPr lang="en-US" dirty="0">
                <a:ea typeface="Cambria Math"/>
              </a:rPr>
              <a:t>Written symbolically, </a:t>
            </a:r>
            <a:r>
              <a:rPr lang="en-US" i="1" dirty="0">
                <a:ea typeface="Cambria Math"/>
              </a:rPr>
              <a:t>R</a:t>
            </a:r>
            <a:r>
              <a:rPr lang="en-US" dirty="0">
                <a:ea typeface="Cambria Math"/>
              </a:rPr>
              <a:t> is irreflexive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a </a:t>
            </a:r>
            <a:r>
              <a:rPr lang="en-US" dirty="0">
                <a:latin typeface="Cambria Math"/>
                <a:ea typeface="Cambria Math"/>
              </a:rPr>
              <a:t>∊</a:t>
            </a:r>
            <a:r>
              <a:rPr lang="en-US" i="1" dirty="0">
                <a:latin typeface="Cambria Math"/>
                <a:ea typeface="Cambria Math"/>
              </a:rPr>
              <a:t>A) </a:t>
            </a:r>
            <a:r>
              <a:rPr lang="en-US" dirty="0">
                <a:latin typeface="Cambria Math"/>
                <a:ea typeface="Cambria Math"/>
              </a:rPr>
              <a:t>⟶ (</a:t>
            </a:r>
            <a:r>
              <a:rPr lang="en-US" i="1" dirty="0">
                <a:latin typeface="Cambria Math"/>
                <a:ea typeface="Cambria Math"/>
              </a:rPr>
              <a:t>a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endParaRPr lang="x-none" dirty="0"/>
          </a:p>
        </p:txBody>
      </p:sp>
      <p:sp>
        <p:nvSpPr>
          <p:cNvPr id="4" name="Title 1">
            <a:extLst>
              <a:ext uri="{FF2B5EF4-FFF2-40B4-BE49-F238E27FC236}">
                <a16:creationId xmlns:a16="http://schemas.microsoft.com/office/drawing/2014/main" id="{8490BB21-E3C1-4441-8EA4-F2A2684D8185}"/>
              </a:ext>
            </a:extLst>
          </p:cNvPr>
          <p:cNvSpPr>
            <a:spLocks noGrp="1"/>
          </p:cNvSpPr>
          <p:nvPr>
            <p:ph type="title"/>
          </p:nvPr>
        </p:nvSpPr>
        <p:spPr>
          <a:xfrm>
            <a:off x="457200" y="704850"/>
            <a:ext cx="8229600" cy="590550"/>
          </a:xfrm>
        </p:spPr>
        <p:txBody>
          <a:bodyPr>
            <a:normAutofit fontScale="90000"/>
          </a:bodyPr>
          <a:lstStyle/>
          <a:p>
            <a:r>
              <a:rPr lang="en-US" dirty="0"/>
              <a:t>Irreflexive Relations</a:t>
            </a:r>
          </a:p>
        </p:txBody>
      </p:sp>
      <p:pic>
        <p:nvPicPr>
          <p:cNvPr id="7" name="Content Placeholder 3">
            <a:extLst>
              <a:ext uri="{FF2B5EF4-FFF2-40B4-BE49-F238E27FC236}">
                <a16:creationId xmlns:a16="http://schemas.microsoft.com/office/drawing/2014/main" id="{8BEF4B49-EF28-4936-A3A0-7BF8B37A1319}"/>
              </a:ext>
            </a:extLst>
          </p:cNvPr>
          <p:cNvPicPr>
            <a:picLocks noChangeAspect="1"/>
          </p:cNvPicPr>
          <p:nvPr/>
        </p:nvPicPr>
        <p:blipFill>
          <a:blip r:embed="rId2"/>
          <a:stretch>
            <a:fillRect/>
          </a:stretch>
        </p:blipFill>
        <p:spPr>
          <a:xfrm>
            <a:off x="233363" y="3128962"/>
            <a:ext cx="5481637" cy="1816894"/>
          </a:xfrm>
          <a:prstGeom prst="rect">
            <a:avLst/>
          </a:prstGeom>
        </p:spPr>
      </p:pic>
      <p:sp>
        <p:nvSpPr>
          <p:cNvPr id="8" name="TextBox 7">
            <a:extLst>
              <a:ext uri="{FF2B5EF4-FFF2-40B4-BE49-F238E27FC236}">
                <a16:creationId xmlns:a16="http://schemas.microsoft.com/office/drawing/2014/main" id="{9A339C10-7354-4D3C-9B60-5E0CAFC1F914}"/>
              </a:ext>
            </a:extLst>
          </p:cNvPr>
          <p:cNvSpPr txBox="1"/>
          <p:nvPr/>
        </p:nvSpPr>
        <p:spPr>
          <a:xfrm>
            <a:off x="6477000" y="3105834"/>
            <a:ext cx="2590800" cy="1569660"/>
          </a:xfrm>
          <a:prstGeom prst="rect">
            <a:avLst/>
          </a:prstGeom>
          <a:noFill/>
          <a:ln>
            <a:solidFill>
              <a:schemeClr val="accent1"/>
            </a:solidFill>
          </a:ln>
        </p:spPr>
        <p:txBody>
          <a:bodyPr wrap="square" rtlCol="0">
            <a:spAutoFit/>
          </a:bodyPr>
          <a:lstStyle/>
          <a:p>
            <a:pPr algn="just"/>
            <a:r>
              <a:rPr lang="en-US" sz="2400" dirty="0"/>
              <a:t>R is not irreflexive </a:t>
            </a:r>
            <a:r>
              <a:rPr lang="en-US" sz="2400" dirty="0" err="1"/>
              <a:t>iff</a:t>
            </a:r>
            <a:r>
              <a:rPr lang="en-US" sz="2400" dirty="0"/>
              <a:t> there is an element </a:t>
            </a:r>
            <a:r>
              <a:rPr lang="en-US" sz="2400" dirty="0" err="1"/>
              <a:t>a∈A</a:t>
            </a:r>
            <a:r>
              <a:rPr lang="en-US" sz="2400" dirty="0"/>
              <a:t> such that (</a:t>
            </a:r>
            <a:r>
              <a:rPr lang="en-US" sz="2400" dirty="0" err="1"/>
              <a:t>a,a</a:t>
            </a:r>
            <a:r>
              <a:rPr lang="en-US" sz="2400" dirty="0"/>
              <a:t>) ∈R.</a:t>
            </a:r>
          </a:p>
        </p:txBody>
      </p:sp>
      <p:pic>
        <p:nvPicPr>
          <p:cNvPr id="9" name="Picture 8">
            <a:extLst>
              <a:ext uri="{FF2B5EF4-FFF2-40B4-BE49-F238E27FC236}">
                <a16:creationId xmlns:a16="http://schemas.microsoft.com/office/drawing/2014/main" id="{1F71E649-5B3E-40FB-B474-BF61E6F707F9}"/>
              </a:ext>
            </a:extLst>
          </p:cNvPr>
          <p:cNvPicPr>
            <a:picLocks noChangeAspect="1"/>
          </p:cNvPicPr>
          <p:nvPr/>
        </p:nvPicPr>
        <p:blipFill>
          <a:blip r:embed="rId3"/>
          <a:stretch>
            <a:fillRect/>
          </a:stretch>
        </p:blipFill>
        <p:spPr>
          <a:xfrm>
            <a:off x="247357" y="4945856"/>
            <a:ext cx="5481637" cy="1666875"/>
          </a:xfrm>
          <a:prstGeom prst="rect">
            <a:avLst/>
          </a:prstGeom>
        </p:spPr>
      </p:pic>
    </p:spTree>
    <p:extLst>
      <p:ext uri="{BB962C8B-B14F-4D97-AF65-F5344CB8AC3E}">
        <p14:creationId xmlns:p14="http://schemas.microsoft.com/office/powerpoint/2010/main" val="31066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A1DFB-B660-411E-A776-FC958524E569}"/>
              </a:ext>
            </a:extLst>
          </p:cNvPr>
          <p:cNvSpPr>
            <a:spLocks noGrp="1"/>
          </p:cNvSpPr>
          <p:nvPr>
            <p:ph idx="1"/>
          </p:nvPr>
        </p:nvSpPr>
        <p:spPr>
          <a:xfrm>
            <a:off x="152400" y="1219200"/>
            <a:ext cx="8839200" cy="5410200"/>
          </a:xfrm>
        </p:spPr>
        <p:txBody>
          <a:bodyPr>
            <a:normAutofit/>
          </a:bodyPr>
          <a:lstStyle/>
          <a:p>
            <a:pPr marL="0" indent="0">
              <a:buNone/>
            </a:pPr>
            <a:r>
              <a:rPr lang="en-US" b="1" dirty="0"/>
              <a:t>EXAMPLE</a:t>
            </a:r>
            <a:r>
              <a:rPr lang="en-US" dirty="0"/>
              <a:t>: Let A = {1, 2, 3, 4} and determine whether relations R1, R2 and R3 are Irreflexive?</a:t>
            </a:r>
          </a:p>
          <a:p>
            <a:pPr marL="0" indent="0">
              <a:buNone/>
            </a:pPr>
            <a:r>
              <a:rPr lang="en-US" dirty="0"/>
              <a:t>	R1 </a:t>
            </a:r>
            <a:r>
              <a:rPr lang="x-none" dirty="0"/>
              <a:t>= {(1,3), (1,4), (2,3), (2,4), (3,1), (3,4)}</a:t>
            </a:r>
          </a:p>
          <a:p>
            <a:pPr marL="0" indent="0">
              <a:buNone/>
            </a:pPr>
            <a:r>
              <a:rPr lang="en-US" dirty="0"/>
              <a:t>	R2 </a:t>
            </a:r>
            <a:r>
              <a:rPr lang="x-none" dirty="0"/>
              <a:t>= {(1,1), (1,2), (2,1), (2,2), (3,3), (4,4)}</a:t>
            </a:r>
          </a:p>
          <a:p>
            <a:pPr marL="0" indent="0">
              <a:buNone/>
            </a:pPr>
            <a:r>
              <a:rPr lang="en-US" dirty="0"/>
              <a:t>	R3</a:t>
            </a:r>
            <a:r>
              <a:rPr lang="x-none" dirty="0"/>
              <a:t>= {(1,2), (2,3), (3,3), (3,4)}</a:t>
            </a:r>
            <a:endParaRPr lang="en-US" dirty="0"/>
          </a:p>
          <a:p>
            <a:pPr marL="0" indent="0">
              <a:buNone/>
            </a:pPr>
            <a:r>
              <a:rPr lang="en-US" b="1" dirty="0"/>
              <a:t>Solution:</a:t>
            </a:r>
            <a:endParaRPr lang="x-none" b="1" dirty="0"/>
          </a:p>
          <a:p>
            <a:r>
              <a:rPr lang="en-US" dirty="0"/>
              <a:t>R1 is irreflexive since no element of A is related to itself in R1. i.e. </a:t>
            </a:r>
            <a:r>
              <a:rPr lang="pt-BR" dirty="0"/>
              <a:t>(1,1)∉ R1, (2,2) ∉ R1, (3,3) ∉ R1,(4,4) ∉ R1.</a:t>
            </a:r>
          </a:p>
          <a:p>
            <a:r>
              <a:rPr lang="en-US" dirty="0"/>
              <a:t>R2 is not irreflexive, since all elements of A are related to themselves in R2.</a:t>
            </a:r>
          </a:p>
          <a:p>
            <a:r>
              <a:rPr lang="en-US" dirty="0"/>
              <a:t>R3 is not irreflexive since (3,3) ∈R3. Note that R3 is not reflexive.</a:t>
            </a:r>
            <a:endParaRPr lang="x-none" dirty="0"/>
          </a:p>
        </p:txBody>
      </p:sp>
      <p:sp>
        <p:nvSpPr>
          <p:cNvPr id="4" name="Title 1">
            <a:extLst>
              <a:ext uri="{FF2B5EF4-FFF2-40B4-BE49-F238E27FC236}">
                <a16:creationId xmlns:a16="http://schemas.microsoft.com/office/drawing/2014/main" id="{FB414F0B-D295-49F3-BA6E-89F55FF45626}"/>
              </a:ext>
            </a:extLst>
          </p:cNvPr>
          <p:cNvSpPr>
            <a:spLocks noGrp="1"/>
          </p:cNvSpPr>
          <p:nvPr>
            <p:ph type="title"/>
          </p:nvPr>
        </p:nvSpPr>
        <p:spPr>
          <a:xfrm>
            <a:off x="457200" y="704850"/>
            <a:ext cx="8229600" cy="514350"/>
          </a:xfrm>
        </p:spPr>
        <p:txBody>
          <a:bodyPr>
            <a:normAutofit fontScale="90000"/>
          </a:bodyPr>
          <a:lstStyle/>
          <a:p>
            <a:r>
              <a:rPr lang="en-US" dirty="0"/>
              <a:t>Irreflexive Relations</a:t>
            </a:r>
          </a:p>
        </p:txBody>
      </p:sp>
    </p:spTree>
    <p:extLst>
      <p:ext uri="{BB962C8B-B14F-4D97-AF65-F5344CB8AC3E}">
        <p14:creationId xmlns:p14="http://schemas.microsoft.com/office/powerpoint/2010/main" val="12955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36945A-378E-429D-9A68-E40181105B04}"/>
                  </a:ext>
                </a:extLst>
              </p:cNvPr>
              <p:cNvSpPr>
                <a:spLocks noGrp="1"/>
              </p:cNvSpPr>
              <p:nvPr>
                <p:ph idx="1"/>
              </p:nvPr>
            </p:nvSpPr>
            <p:spPr>
              <a:xfrm>
                <a:off x="457200" y="1447800"/>
                <a:ext cx="8229600" cy="4876800"/>
              </a:xfrm>
            </p:spPr>
            <p:txBody>
              <a:bodyPr>
                <a:normAutofit lnSpcReduction="10000"/>
              </a:bodyPr>
              <a:lstStyle/>
              <a:p>
                <a:pPr marL="0" indent="0">
                  <a:buNone/>
                </a:pPr>
                <a:r>
                  <a:rPr lang="en-US" sz="3000" b="1" dirty="0"/>
                  <a:t>EXAMPLE:</a:t>
                </a:r>
              </a:p>
              <a:p>
                <a:pPr marL="0" indent="0">
                  <a:buNone/>
                </a:pPr>
                <a:r>
                  <a:rPr lang="en-US" dirty="0"/>
                  <a:t>Write the first four terms of the sequence defined by 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a:t>
                </a:r>
              </a:p>
              <a:p>
                <a:pPr marL="0" indent="0">
                  <a:buNone/>
                </a:pPr>
                <a:r>
                  <a:rPr lang="en-US" dirty="0"/>
                  <a:t>SOLUTION:</a:t>
                </a:r>
              </a:p>
              <a:p>
                <a:r>
                  <a:rPr lang="en-US" dirty="0"/>
                  <a:t>b0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0</m:t>
                        </m:r>
                      </m:sup>
                    </m:sSup>
                  </m:oMath>
                </a14:m>
                <a:r>
                  <a:rPr lang="en-US" dirty="0"/>
                  <a:t> = 1 + 1 = 2</a:t>
                </a:r>
              </a:p>
              <a:p>
                <a:r>
                  <a:rPr lang="en-US" dirty="0"/>
                  <a:t>b1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1</m:t>
                        </m:r>
                      </m:sup>
                    </m:sSup>
                  </m:oMath>
                </a14:m>
                <a:r>
                  <a:rPr lang="en-US" dirty="0"/>
                  <a:t> = 1 + 2 = 3</a:t>
                </a:r>
              </a:p>
              <a:p>
                <a:r>
                  <a:rPr lang="en-US" dirty="0"/>
                  <a:t>b2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2</m:t>
                        </m:r>
                      </m:sup>
                    </m:sSup>
                  </m:oMath>
                </a14:m>
                <a:r>
                  <a:rPr lang="en-US" dirty="0"/>
                  <a:t> = 1 + 4 = 5</a:t>
                </a:r>
              </a:p>
              <a:p>
                <a:r>
                  <a:rPr lang="en-US" dirty="0"/>
                  <a:t>b3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3</m:t>
                        </m:r>
                      </m:sup>
                    </m:sSup>
                  </m:oMath>
                </a14:m>
                <a:r>
                  <a:rPr lang="en-US" dirty="0"/>
                  <a:t> = 1 + 8 = 9</a:t>
                </a:r>
              </a:p>
              <a:p>
                <a:pPr marL="0" indent="0">
                  <a:buNone/>
                </a:pPr>
                <a:r>
                  <a:rPr lang="en-US" dirty="0"/>
                  <a:t>REMARK:</a:t>
                </a:r>
              </a:p>
              <a:p>
                <a:pPr marL="0" indent="0">
                  <a:buNone/>
                </a:pPr>
                <a:r>
                  <a:rPr lang="en-US" dirty="0"/>
                  <a:t>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 defines an infinite sequence having infinite number of values.</a:t>
                </a:r>
                <a:endParaRPr lang="en-PK" dirty="0"/>
              </a:p>
            </p:txBody>
          </p:sp>
        </mc:Choice>
        <mc:Fallback xmlns="">
          <p:sp>
            <p:nvSpPr>
              <p:cNvPr id="3" name="Content Placeholder 2">
                <a:extLst>
                  <a:ext uri="{FF2B5EF4-FFF2-40B4-BE49-F238E27FC236}">
                    <a16:creationId xmlns:a16="http://schemas.microsoft.com/office/drawing/2014/main" id="{1036945A-378E-429D-9A68-E40181105B04}"/>
                  </a:ext>
                </a:extLst>
              </p:cNvPr>
              <p:cNvSpPr>
                <a:spLocks noGrp="1" noRot="1" noChangeAspect="1" noMove="1" noResize="1" noEditPoints="1" noAdjustHandles="1" noChangeArrowheads="1" noChangeShapeType="1" noTextEdit="1"/>
              </p:cNvSpPr>
              <p:nvPr>
                <p:ph idx="1"/>
              </p:nvPr>
            </p:nvSpPr>
            <p:spPr>
              <a:xfrm>
                <a:off x="457200" y="1447800"/>
                <a:ext cx="8229600" cy="4876800"/>
              </a:xfrm>
              <a:blipFill>
                <a:blip r:embed="rId2"/>
                <a:stretch>
                  <a:fillRect l="-1704" t="-2500" r="-1111" b="-125"/>
                </a:stretch>
              </a:blipFill>
            </p:spPr>
            <p:txBody>
              <a:bodyPr/>
              <a:lstStyle/>
              <a:p>
                <a:r>
                  <a:rPr lang="en-PK">
                    <a:noFill/>
                  </a:rPr>
                  <a:t> </a:t>
                </a:r>
              </a:p>
            </p:txBody>
          </p:sp>
        </mc:Fallback>
      </mc:AlternateContent>
    </p:spTree>
    <p:extLst>
      <p:ext uri="{BB962C8B-B14F-4D97-AF65-F5344CB8AC3E}">
        <p14:creationId xmlns:p14="http://schemas.microsoft.com/office/powerpoint/2010/main" val="1484741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fontScale="90000"/>
          </a:bodyPr>
          <a:lstStyle/>
          <a:p>
            <a:r>
              <a:rPr lang="en-US" dirty="0"/>
              <a:t>Antisymmetric Relations</a:t>
            </a:r>
          </a:p>
        </p:txBody>
      </p:sp>
      <p:sp>
        <p:nvSpPr>
          <p:cNvPr id="3" name="Content Placeholder 2"/>
          <p:cNvSpPr>
            <a:spLocks noGrp="1"/>
          </p:cNvSpPr>
          <p:nvPr>
            <p:ph idx="1"/>
          </p:nvPr>
        </p:nvSpPr>
        <p:spPr>
          <a:xfrm>
            <a:off x="76200" y="1066800"/>
            <a:ext cx="8915400" cy="5791200"/>
          </a:xfrm>
        </p:spPr>
        <p:txBody>
          <a:bodyPr>
            <a:normAutofit/>
          </a:bodyPr>
          <a:lstStyle/>
          <a:p>
            <a:pPr algn="just">
              <a:buNone/>
            </a:pPr>
            <a:r>
              <a:rPr lang="en-US" b="1" dirty="0"/>
              <a:t>   Definition</a:t>
            </a:r>
            <a:r>
              <a:rPr lang="en-US" dirty="0"/>
              <a:t>: A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a:ea typeface="Cambria Math"/>
              </a:rPr>
              <a:t>antisymmetric</a:t>
            </a:r>
            <a:r>
              <a:rPr lang="en-US" dirty="0">
                <a:ea typeface="Cambria Math"/>
              </a:rPr>
              <a:t>. Written symbolically, </a:t>
            </a:r>
            <a:r>
              <a:rPr lang="en-US" i="1" dirty="0">
                <a:ea typeface="Cambria Math"/>
              </a:rPr>
              <a:t>R</a:t>
            </a:r>
            <a:r>
              <a:rPr lang="en-US" dirty="0">
                <a:ea typeface="Cambria Math"/>
              </a:rPr>
              <a:t> is antisymmetric if and only if  </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b="1" dirty="0"/>
              <a:t>Note: </a:t>
            </a:r>
            <a:r>
              <a:rPr lang="en-US" dirty="0"/>
              <a:t>(</a:t>
            </a:r>
            <a:r>
              <a:rPr lang="en-US" dirty="0" err="1"/>
              <a:t>a,a</a:t>
            </a:r>
            <a:r>
              <a:rPr lang="en-US" dirty="0"/>
              <a:t>) may be an element in R.</a:t>
            </a:r>
            <a:endParaRPr lang="en-US" dirty="0">
              <a:ea typeface="Cambria Math"/>
            </a:endParaRP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6477000" y="2895600"/>
            <a:ext cx="2590799" cy="3416320"/>
          </a:xfrm>
          <a:prstGeom prst="rect">
            <a:avLst/>
          </a:prstGeom>
          <a:noFill/>
          <a:ln>
            <a:solidFill>
              <a:schemeClr val="accent1"/>
            </a:solidFill>
          </a:ln>
        </p:spPr>
        <p:txBody>
          <a:bodyPr wrap="square" rtlCol="0">
            <a:spAutoFit/>
          </a:bodyPr>
          <a:lstStyle/>
          <a:p>
            <a:r>
              <a:rPr lang="en-US" dirty="0"/>
              <a:t>Let R be an anti-symmetric relation on a set A = {a1, a2, …, an}. Then if (ai, </a:t>
            </a:r>
            <a:r>
              <a:rPr lang="en-US" dirty="0" err="1"/>
              <a:t>aj</a:t>
            </a:r>
            <a:r>
              <a:rPr lang="en-US" dirty="0"/>
              <a:t>) ∈R for </a:t>
            </a:r>
          </a:p>
          <a:p>
            <a:r>
              <a:rPr lang="en-US" dirty="0" err="1"/>
              <a:t>i</a:t>
            </a:r>
            <a:r>
              <a:rPr lang="en-US" dirty="0"/>
              <a:t> ≠ j then (ai, </a:t>
            </a:r>
            <a:r>
              <a:rPr lang="en-US" dirty="0" err="1"/>
              <a:t>aj</a:t>
            </a:r>
            <a:r>
              <a:rPr lang="en-US" dirty="0"/>
              <a:t>) ∉R.</a:t>
            </a:r>
          </a:p>
          <a:p>
            <a:r>
              <a:rPr lang="en-US" dirty="0"/>
              <a:t>Thus in the matrix representation of R there is a 1 in the </a:t>
            </a:r>
            <a:r>
              <a:rPr lang="en-US" dirty="0" err="1"/>
              <a:t>ith</a:t>
            </a:r>
            <a:r>
              <a:rPr lang="en-US" dirty="0"/>
              <a:t> row and </a:t>
            </a:r>
            <a:r>
              <a:rPr lang="en-US" dirty="0" err="1"/>
              <a:t>jth</a:t>
            </a:r>
            <a:r>
              <a:rPr lang="en-US" dirty="0"/>
              <a:t> column</a:t>
            </a:r>
          </a:p>
          <a:p>
            <a:r>
              <a:rPr lang="en-US" dirty="0" err="1"/>
              <a:t>iff</a:t>
            </a:r>
            <a:r>
              <a:rPr lang="en-US" dirty="0"/>
              <a:t> the </a:t>
            </a:r>
            <a:r>
              <a:rPr lang="en-US" dirty="0" err="1"/>
              <a:t>jth</a:t>
            </a:r>
            <a:r>
              <a:rPr lang="en-US" dirty="0"/>
              <a:t> row and </a:t>
            </a:r>
            <a:r>
              <a:rPr lang="en-US" dirty="0" err="1"/>
              <a:t>ith</a:t>
            </a:r>
            <a:r>
              <a:rPr lang="en-US" dirty="0"/>
              <a:t> column contains 0 vice versa.</a:t>
            </a:r>
          </a:p>
        </p:txBody>
      </p:sp>
      <p:pic>
        <p:nvPicPr>
          <p:cNvPr id="4" name="Picture 3">
            <a:extLst>
              <a:ext uri="{FF2B5EF4-FFF2-40B4-BE49-F238E27FC236}">
                <a16:creationId xmlns:a16="http://schemas.microsoft.com/office/drawing/2014/main" id="{B39E4658-AA17-44AB-9350-B63AF3731567}"/>
              </a:ext>
            </a:extLst>
          </p:cNvPr>
          <p:cNvPicPr>
            <a:picLocks noChangeAspect="1"/>
          </p:cNvPicPr>
          <p:nvPr/>
        </p:nvPicPr>
        <p:blipFill>
          <a:blip r:embed="rId2"/>
          <a:stretch>
            <a:fillRect/>
          </a:stretch>
        </p:blipFill>
        <p:spPr>
          <a:xfrm>
            <a:off x="143022" y="3122429"/>
            <a:ext cx="6307015" cy="1829981"/>
          </a:xfrm>
          <a:prstGeom prst="rect">
            <a:avLst/>
          </a:prstGeom>
        </p:spPr>
      </p:pic>
      <p:pic>
        <p:nvPicPr>
          <p:cNvPr id="6" name="Picture 5">
            <a:extLst>
              <a:ext uri="{FF2B5EF4-FFF2-40B4-BE49-F238E27FC236}">
                <a16:creationId xmlns:a16="http://schemas.microsoft.com/office/drawing/2014/main" id="{63ECCD40-36C3-4753-91CD-26DF971FAD22}"/>
              </a:ext>
            </a:extLst>
          </p:cNvPr>
          <p:cNvPicPr>
            <a:picLocks noChangeAspect="1"/>
          </p:cNvPicPr>
          <p:nvPr/>
        </p:nvPicPr>
        <p:blipFill>
          <a:blip r:embed="rId3"/>
          <a:stretch>
            <a:fillRect/>
          </a:stretch>
        </p:blipFill>
        <p:spPr>
          <a:xfrm>
            <a:off x="73857" y="4953001"/>
            <a:ext cx="6307015" cy="1904999"/>
          </a:xfrm>
          <a:prstGeom prst="rect">
            <a:avLst/>
          </a:prstGeom>
        </p:spPr>
      </p:pic>
    </p:spTree>
    <p:extLst>
      <p:ext uri="{BB962C8B-B14F-4D97-AF65-F5344CB8AC3E}">
        <p14:creationId xmlns:p14="http://schemas.microsoft.com/office/powerpoint/2010/main" val="11752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EFB2F-A19F-4C2B-90FE-D82AE3667FAD}"/>
              </a:ext>
            </a:extLst>
          </p:cNvPr>
          <p:cNvSpPr>
            <a:spLocks noGrp="1"/>
          </p:cNvSpPr>
          <p:nvPr>
            <p:ph idx="1"/>
          </p:nvPr>
        </p:nvSpPr>
        <p:spPr>
          <a:xfrm>
            <a:off x="152400" y="1219200"/>
            <a:ext cx="8839200" cy="5486400"/>
          </a:xfrm>
        </p:spPr>
        <p:txBody>
          <a:bodyPr>
            <a:normAutofit fontScale="92500" lnSpcReduction="10000"/>
          </a:bodyPr>
          <a:lstStyle/>
          <a:p>
            <a:pPr marL="0" indent="0">
              <a:buNone/>
            </a:pPr>
            <a:r>
              <a:rPr lang="en-US" b="1" dirty="0"/>
              <a:t>EXAMPLE</a:t>
            </a:r>
            <a:r>
              <a:rPr lang="en-US" dirty="0"/>
              <a:t>: Let A = {1, 2, 3, 4} and determine whether relations R1, R2, R3, and R4 are Antisymmetric?</a:t>
            </a:r>
          </a:p>
          <a:p>
            <a:pPr marL="0" indent="0">
              <a:buNone/>
            </a:pPr>
            <a:r>
              <a:rPr lang="pt-BR" dirty="0"/>
              <a:t>	R1 = {(1,1),(2,2),(3,3)} </a:t>
            </a:r>
          </a:p>
          <a:p>
            <a:pPr marL="0" indent="0">
              <a:buNone/>
            </a:pPr>
            <a:r>
              <a:rPr lang="pt-BR" dirty="0"/>
              <a:t>	R2 = {(1,2),(2,2), (2,3), (3,4), (4,1)}</a:t>
            </a:r>
          </a:p>
          <a:p>
            <a:pPr marL="0" indent="0">
              <a:buNone/>
            </a:pPr>
            <a:r>
              <a:rPr lang="pt-BR" dirty="0"/>
              <a:t>	R3={(1,3),(2,2), (2,4), (3,1), (4,2)} </a:t>
            </a:r>
          </a:p>
          <a:p>
            <a:pPr marL="0" indent="0">
              <a:buNone/>
            </a:pPr>
            <a:r>
              <a:rPr lang="pt-BR" dirty="0"/>
              <a:t>	R4={(1,3),(2,4), (3,1), (4,3)}</a:t>
            </a:r>
          </a:p>
          <a:p>
            <a:pPr marL="0" indent="0">
              <a:buNone/>
            </a:pPr>
            <a:r>
              <a:rPr lang="pt-BR" b="1" dirty="0"/>
              <a:t>Solution:</a:t>
            </a:r>
          </a:p>
          <a:p>
            <a:r>
              <a:rPr lang="en-US" dirty="0"/>
              <a:t>R1 is anti-symmetric and symmetric.</a:t>
            </a:r>
          </a:p>
          <a:p>
            <a:r>
              <a:rPr lang="en-US" dirty="0"/>
              <a:t>R2 is anti-symmetric but not symmetric because (1,2) ∈ R2 but (2,1) ∉ R2.</a:t>
            </a:r>
          </a:p>
          <a:p>
            <a:r>
              <a:rPr lang="en-US" dirty="0"/>
              <a:t>R3 is not anti-symmetric since (1,3) &amp; (3,1) ∈ R3 but 1 ≠ 3. Note that R3 is symmetric.</a:t>
            </a:r>
          </a:p>
          <a:p>
            <a:r>
              <a:rPr lang="en-US" dirty="0"/>
              <a:t>R4 is neither anti-symmetric because (1,3) &amp; (3,1) ∈ R4 but 1 ≠ 3 nor symmetric because (2,4) ∈ R4 but (4,2) ∉R4.</a:t>
            </a:r>
          </a:p>
          <a:p>
            <a:endParaRPr lang="x-none" dirty="0"/>
          </a:p>
        </p:txBody>
      </p:sp>
      <p:sp>
        <p:nvSpPr>
          <p:cNvPr id="4" name="Title 1">
            <a:extLst>
              <a:ext uri="{FF2B5EF4-FFF2-40B4-BE49-F238E27FC236}">
                <a16:creationId xmlns:a16="http://schemas.microsoft.com/office/drawing/2014/main" id="{2A44BA86-66FA-4666-9398-CC46222221DB}"/>
              </a:ext>
            </a:extLst>
          </p:cNvPr>
          <p:cNvSpPr>
            <a:spLocks noGrp="1"/>
          </p:cNvSpPr>
          <p:nvPr>
            <p:ph type="title"/>
          </p:nvPr>
        </p:nvSpPr>
        <p:spPr>
          <a:xfrm>
            <a:off x="457200" y="704850"/>
            <a:ext cx="8229600" cy="514350"/>
          </a:xfrm>
        </p:spPr>
        <p:txBody>
          <a:bodyPr>
            <a:normAutofit fontScale="90000"/>
          </a:bodyPr>
          <a:lstStyle/>
          <a:p>
            <a:r>
              <a:rPr lang="en-US" dirty="0"/>
              <a:t>Antisymmetric Relations</a:t>
            </a:r>
          </a:p>
        </p:txBody>
      </p:sp>
    </p:spTree>
    <p:extLst>
      <p:ext uri="{BB962C8B-B14F-4D97-AF65-F5344CB8AC3E}">
        <p14:creationId xmlns:p14="http://schemas.microsoft.com/office/powerpoint/2010/main" val="2802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BE4-D363-4B22-A8F2-CC843E220433}"/>
              </a:ext>
            </a:extLst>
          </p:cNvPr>
          <p:cNvSpPr>
            <a:spLocks noGrp="1"/>
          </p:cNvSpPr>
          <p:nvPr>
            <p:ph type="title"/>
          </p:nvPr>
        </p:nvSpPr>
        <p:spPr>
          <a:xfrm>
            <a:off x="457200" y="704088"/>
            <a:ext cx="8229600" cy="515112"/>
          </a:xfrm>
        </p:spPr>
        <p:txBody>
          <a:bodyPr>
            <a:normAutofit fontScale="90000"/>
          </a:bodyPr>
          <a:lstStyle/>
          <a:p>
            <a:r>
              <a:rPr lang="en-US" dirty="0"/>
              <a:t>Asymmetric Relations</a:t>
            </a:r>
            <a:endParaRPr lang="x-none" dirty="0"/>
          </a:p>
        </p:txBody>
      </p:sp>
      <p:sp>
        <p:nvSpPr>
          <p:cNvPr id="3" name="Content Placeholder 2">
            <a:extLst>
              <a:ext uri="{FF2B5EF4-FFF2-40B4-BE49-F238E27FC236}">
                <a16:creationId xmlns:a16="http://schemas.microsoft.com/office/drawing/2014/main" id="{6ADB5314-6518-40AC-9386-188213B2BC60}"/>
              </a:ext>
            </a:extLst>
          </p:cNvPr>
          <p:cNvSpPr>
            <a:spLocks noGrp="1"/>
          </p:cNvSpPr>
          <p:nvPr>
            <p:ph idx="1"/>
          </p:nvPr>
        </p:nvSpPr>
        <p:spPr>
          <a:xfrm>
            <a:off x="152400" y="1219200"/>
            <a:ext cx="8915400" cy="5105400"/>
          </a:xfrm>
        </p:spPr>
        <p:txBody>
          <a:bodyPr/>
          <a:lstStyle/>
          <a:p>
            <a:pPr marL="0" indent="0">
              <a:buNone/>
            </a:pPr>
            <a:r>
              <a:rPr lang="en-US" b="1" dirty="0"/>
              <a:t>Definition: </a:t>
            </a:r>
            <a:r>
              <a:rPr lang="en-US" dirty="0"/>
              <a:t>R is Asymmetric </a:t>
            </a:r>
            <a:r>
              <a:rPr lang="en-US" dirty="0" err="1"/>
              <a:t>iff</a:t>
            </a:r>
            <a:r>
              <a:rPr lang="en-US" dirty="0"/>
              <a:t> for all </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than </a:t>
            </a:r>
            <a:r>
              <a:rPr lang="en-US" dirty="0">
                <a:latin typeface="Cambria Math"/>
                <a:ea typeface="Cambria Math"/>
              </a:rPr>
              <a:t>(</a:t>
            </a:r>
            <a:r>
              <a:rPr lang="en-US" i="1" dirty="0">
                <a:latin typeface="Cambria Math"/>
                <a:ea typeface="Cambria Math"/>
              </a:rPr>
              <a:t>b </a:t>
            </a:r>
            <a:r>
              <a:rPr lang="en-US" dirty="0">
                <a:ea typeface="Cambria Math"/>
              </a:rPr>
              <a:t>,</a:t>
            </a:r>
            <a:r>
              <a:rPr lang="en-US" i="1" dirty="0">
                <a:ea typeface="Cambria Math"/>
              </a:rPr>
              <a:t>a</a:t>
            </a:r>
            <a:r>
              <a:rPr lang="en-US" dirty="0">
                <a:latin typeface="Cambria Math"/>
                <a:ea typeface="Cambria Math"/>
              </a:rPr>
              <a:t>)</a:t>
            </a:r>
            <a:r>
              <a:rPr lang="en-US" dirty="0"/>
              <a:t>∉</a:t>
            </a:r>
            <a:r>
              <a:rPr lang="en-US" i="1" dirty="0">
                <a:ea typeface="Cambria Math"/>
              </a:rPr>
              <a:t>R</a:t>
            </a:r>
            <a:r>
              <a:rPr lang="en-US" dirty="0"/>
              <a:t>. </a:t>
            </a:r>
            <a:r>
              <a:rPr lang="en-US" dirty="0">
                <a:ea typeface="Cambria Math"/>
              </a:rPr>
              <a:t>Written symbolically, </a:t>
            </a:r>
            <a:r>
              <a:rPr lang="en-US" i="1" dirty="0">
                <a:ea typeface="Cambria Math"/>
              </a:rPr>
              <a:t>R</a:t>
            </a:r>
            <a:r>
              <a:rPr lang="en-US" dirty="0">
                <a:ea typeface="Cambria Math"/>
              </a:rPr>
              <a:t> is Asymmetric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a:t>
            </a:r>
            <a:r>
              <a:rPr lang="en-US" dirty="0">
                <a:latin typeface="Cambria Math"/>
                <a:ea typeface="Cambria Math"/>
              </a:rPr>
              <a:t>⟶ ((</a:t>
            </a:r>
            <a:r>
              <a:rPr lang="en-US" i="1" dirty="0">
                <a:latin typeface="Cambria Math"/>
                <a:ea typeface="Cambria Math"/>
              </a:rPr>
              <a:t>b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r>
              <a:rPr lang="en-US" dirty="0"/>
              <a:t> </a:t>
            </a:r>
          </a:p>
          <a:p>
            <a:pPr lvl="1">
              <a:buNone/>
            </a:pPr>
            <a:r>
              <a:rPr lang="en-US" b="1" dirty="0"/>
              <a:t>Note:</a:t>
            </a:r>
            <a:r>
              <a:rPr lang="en-US" dirty="0"/>
              <a:t>(</a:t>
            </a:r>
            <a:r>
              <a:rPr lang="en-US" dirty="0" err="1"/>
              <a:t>a,a</a:t>
            </a:r>
            <a:r>
              <a:rPr lang="en-US" dirty="0"/>
              <a:t>) cannot be an element in R.</a:t>
            </a:r>
            <a:endParaRPr lang="en-US" dirty="0">
              <a:latin typeface="Cambria Math"/>
              <a:ea typeface="Cambria Math"/>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x-none" b="1" dirty="0"/>
          </a:p>
        </p:txBody>
      </p:sp>
      <p:pic>
        <p:nvPicPr>
          <p:cNvPr id="7" name="Content Placeholder 3">
            <a:extLst>
              <a:ext uri="{FF2B5EF4-FFF2-40B4-BE49-F238E27FC236}">
                <a16:creationId xmlns:a16="http://schemas.microsoft.com/office/drawing/2014/main" id="{1FF27814-4309-49CF-984B-34C7668575CC}"/>
              </a:ext>
            </a:extLst>
          </p:cNvPr>
          <p:cNvPicPr>
            <a:picLocks noChangeAspect="1"/>
          </p:cNvPicPr>
          <p:nvPr/>
        </p:nvPicPr>
        <p:blipFill>
          <a:blip r:embed="rId2"/>
          <a:stretch>
            <a:fillRect/>
          </a:stretch>
        </p:blipFill>
        <p:spPr>
          <a:xfrm>
            <a:off x="182880" y="2911412"/>
            <a:ext cx="6674535" cy="1922628"/>
          </a:xfrm>
          <a:prstGeom prst="rect">
            <a:avLst/>
          </a:prstGeom>
        </p:spPr>
      </p:pic>
      <p:pic>
        <p:nvPicPr>
          <p:cNvPr id="8" name="Picture 7">
            <a:extLst>
              <a:ext uri="{FF2B5EF4-FFF2-40B4-BE49-F238E27FC236}">
                <a16:creationId xmlns:a16="http://schemas.microsoft.com/office/drawing/2014/main" id="{D81F3419-A5E9-4A80-BEF7-4E875BFB3B83}"/>
              </a:ext>
            </a:extLst>
          </p:cNvPr>
          <p:cNvPicPr>
            <a:picLocks noChangeAspect="1"/>
          </p:cNvPicPr>
          <p:nvPr/>
        </p:nvPicPr>
        <p:blipFill>
          <a:blip r:embed="rId3"/>
          <a:stretch>
            <a:fillRect/>
          </a:stretch>
        </p:blipFill>
        <p:spPr>
          <a:xfrm>
            <a:off x="182880" y="4834040"/>
            <a:ext cx="6524625" cy="1971675"/>
          </a:xfrm>
          <a:prstGeom prst="rect">
            <a:avLst/>
          </a:prstGeom>
        </p:spPr>
      </p:pic>
      <p:sp>
        <p:nvSpPr>
          <p:cNvPr id="9" name="TextBox 8">
            <a:extLst>
              <a:ext uri="{FF2B5EF4-FFF2-40B4-BE49-F238E27FC236}">
                <a16:creationId xmlns:a16="http://schemas.microsoft.com/office/drawing/2014/main" id="{82BA9913-8AD6-45BB-AD42-2B1732F3F186}"/>
              </a:ext>
            </a:extLst>
          </p:cNvPr>
          <p:cNvSpPr txBox="1"/>
          <p:nvPr/>
        </p:nvSpPr>
        <p:spPr>
          <a:xfrm>
            <a:off x="6887895" y="3264068"/>
            <a:ext cx="2179904" cy="1015663"/>
          </a:xfrm>
          <a:prstGeom prst="rect">
            <a:avLst/>
          </a:prstGeom>
          <a:noFill/>
          <a:ln>
            <a:solidFill>
              <a:schemeClr val="accent1"/>
            </a:solidFill>
          </a:ln>
        </p:spPr>
        <p:txBody>
          <a:bodyPr wrap="square" rtlCol="0">
            <a:spAutoFit/>
          </a:bodyPr>
          <a:lstStyle/>
          <a:p>
            <a:r>
              <a:rPr lang="en-US" sz="2000" dirty="0"/>
              <a:t>Asymmetry = </a:t>
            </a:r>
            <a:r>
              <a:rPr lang="en-US" sz="2000" dirty="0" err="1"/>
              <a:t>Antisymmetry</a:t>
            </a:r>
            <a:r>
              <a:rPr lang="en-US" sz="2000" dirty="0"/>
              <a:t> + </a:t>
            </a:r>
            <a:r>
              <a:rPr lang="en-US" sz="2000" dirty="0" err="1"/>
              <a:t>Irreflexivity</a:t>
            </a:r>
            <a:endParaRPr lang="en-US" sz="2000" dirty="0"/>
          </a:p>
        </p:txBody>
      </p:sp>
    </p:spTree>
    <p:extLst>
      <p:ext uri="{BB962C8B-B14F-4D97-AF65-F5344CB8AC3E}">
        <p14:creationId xmlns:p14="http://schemas.microsoft.com/office/powerpoint/2010/main" val="17333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F524FE-45ED-4690-A6C5-72EA67CF2897}"/>
              </a:ext>
            </a:extLst>
          </p:cNvPr>
          <p:cNvSpPr>
            <a:spLocks noGrp="1"/>
          </p:cNvSpPr>
          <p:nvPr>
            <p:ph type="title"/>
          </p:nvPr>
        </p:nvSpPr>
        <p:spPr>
          <a:xfrm>
            <a:off x="457200" y="704850"/>
            <a:ext cx="8229600" cy="590550"/>
          </a:xfrm>
        </p:spPr>
        <p:txBody>
          <a:bodyPr>
            <a:normAutofit fontScale="90000"/>
          </a:bodyPr>
          <a:lstStyle/>
          <a:p>
            <a:r>
              <a:rPr lang="en-US" dirty="0"/>
              <a:t>Asymmetric Relations</a:t>
            </a:r>
            <a:endParaRPr lang="x-none" dirty="0"/>
          </a:p>
        </p:txBody>
      </p:sp>
      <p:sp>
        <p:nvSpPr>
          <p:cNvPr id="10" name="Content Placeholder 9">
            <a:extLst>
              <a:ext uri="{FF2B5EF4-FFF2-40B4-BE49-F238E27FC236}">
                <a16:creationId xmlns:a16="http://schemas.microsoft.com/office/drawing/2014/main" id="{9941C27A-665D-44A0-A439-20231685EF51}"/>
              </a:ext>
            </a:extLst>
          </p:cNvPr>
          <p:cNvSpPr>
            <a:spLocks noGrp="1"/>
          </p:cNvSpPr>
          <p:nvPr>
            <p:ph idx="1"/>
          </p:nvPr>
        </p:nvSpPr>
        <p:spPr>
          <a:xfrm>
            <a:off x="152400" y="1295400"/>
            <a:ext cx="8686800" cy="5029200"/>
          </a:xfrm>
        </p:spPr>
        <p:txBody>
          <a:bodyPr>
            <a:normAutofit lnSpcReduction="10000"/>
          </a:bodyPr>
          <a:lstStyle/>
          <a:p>
            <a:r>
              <a:rPr lang="en-US" b="1" dirty="0"/>
              <a:t>EXAMPLE</a:t>
            </a:r>
            <a:r>
              <a:rPr lang="en-US" dirty="0"/>
              <a:t>: Let A = {1, 2, 3, 4} and determine whether relations R1, R2 and R3 are Asymmetric?</a:t>
            </a:r>
          </a:p>
          <a:p>
            <a:pPr marL="0" indent="0">
              <a:buNone/>
            </a:pPr>
            <a:r>
              <a:rPr lang="pt-BR" dirty="0"/>
              <a:t>	R1 = {(1,1), (1,2), (2,1), (2,2), (3,4), (4,1), (4,4)}</a:t>
            </a:r>
          </a:p>
          <a:p>
            <a:pPr marL="0" indent="0">
              <a:buNone/>
            </a:pPr>
            <a:r>
              <a:rPr lang="pt-BR" dirty="0"/>
              <a:t>	R2 = {(1,2),(2,3),(3,4)}</a:t>
            </a:r>
          </a:p>
          <a:p>
            <a:pPr marL="0" indent="0">
              <a:buNone/>
            </a:pPr>
            <a:r>
              <a:rPr lang="pt-BR" dirty="0"/>
              <a:t>	R3 = {(2,3),(3,3),(3,4)} </a:t>
            </a:r>
          </a:p>
          <a:p>
            <a:pPr marL="0" indent="0">
              <a:buNone/>
            </a:pPr>
            <a:r>
              <a:rPr lang="en-US" b="1" dirty="0"/>
              <a:t>Solution:</a:t>
            </a:r>
            <a:endParaRPr lang="x-none" b="1" dirty="0"/>
          </a:p>
          <a:p>
            <a:r>
              <a:rPr lang="en-US" dirty="0"/>
              <a:t>R1 is not Asymmetric since R1 is neither Antisymmetric nor Irreflexive.</a:t>
            </a:r>
          </a:p>
          <a:p>
            <a:r>
              <a:rPr lang="en-US" dirty="0"/>
              <a:t>R2 is Asymmetric since R2 is both Antisymmetric and Irreflexive. </a:t>
            </a:r>
          </a:p>
          <a:p>
            <a:r>
              <a:rPr lang="en-US" dirty="0"/>
              <a:t>R3 is not Asymmetric since it is Antisymmetric but not irreflexive.</a:t>
            </a:r>
          </a:p>
          <a:p>
            <a:endParaRPr lang="x-none" dirty="0"/>
          </a:p>
        </p:txBody>
      </p:sp>
    </p:spTree>
    <p:extLst>
      <p:ext uri="{BB962C8B-B14F-4D97-AF65-F5344CB8AC3E}">
        <p14:creationId xmlns:p14="http://schemas.microsoft.com/office/powerpoint/2010/main" val="8501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079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47BCE06C-500D-44B6-927C-B2761417DFD9}"/>
              </a:ext>
            </a:extLst>
          </p:cNvPr>
          <p:cNvSpPr txBox="1">
            <a:spLocks noGrp="1" noChangeArrowheads="1"/>
          </p:cNvSpPr>
          <p:nvPr>
            <p:ph idx="1"/>
          </p:nvPr>
        </p:nvSpPr>
        <p:spPr bwMode="auto">
          <a:xfrm>
            <a:off x="228600" y="990601"/>
            <a:ext cx="8839200" cy="53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marL="0" indent="0">
              <a:buNone/>
            </a:pPr>
            <a:r>
              <a:rPr lang="en-US" dirty="0">
                <a:latin typeface="Arial" panose="020B0604020202020204" pitchFamily="34" charset="0"/>
                <a:cs typeface="Arial" panose="020B0604020202020204" pitchFamily="34" charset="0"/>
              </a:rPr>
              <a:t>Consider the following relations on {1</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p>
          <a:p>
            <a:pPr marL="0" indent="0">
              <a:buNone/>
            </a:pPr>
            <a:endParaRPr lang="en-US" dirty="0">
              <a:latin typeface="Arial" panose="020B0604020202020204" pitchFamily="34" charset="0"/>
              <a:cs typeface="Arial" panose="020B0604020202020204" pitchFamily="34" charset="0"/>
            </a:endParaRP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1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2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3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4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5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en-US"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6 = {</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a:t>
            </a:r>
          </a:p>
          <a:p>
            <a:pPr marL="0" indent="0">
              <a:buNone/>
            </a:pPr>
            <a:endParaRPr lang="en-US" i="1"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Determine which of these relation are Reflexive, Symmetric, Transitive, Antisymmetric, Irreflexive and Asymmetric.</a:t>
            </a:r>
          </a:p>
        </p:txBody>
      </p:sp>
    </p:spTree>
    <p:extLst>
      <p:ext uri="{BB962C8B-B14F-4D97-AF65-F5344CB8AC3E}">
        <p14:creationId xmlns:p14="http://schemas.microsoft.com/office/powerpoint/2010/main" val="3101668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29900"/>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457980"/>
            <a:ext cx="8229600" cy="4866620"/>
          </a:xfrm>
        </p:spPr>
        <p:txBody>
          <a:bodyPr>
            <a:normAutofit/>
          </a:bodyPr>
          <a:lstStyle/>
          <a:p>
            <a:pPr marL="0" indent="0">
              <a:buNone/>
            </a:pPr>
            <a:r>
              <a:rPr lang="en-US" dirty="0"/>
              <a:t>As R is a subsets of A x B, the set operations can be applied</a:t>
            </a:r>
          </a:p>
          <a:p>
            <a:r>
              <a:rPr lang="en-US" dirty="0"/>
              <a:t> Union (U)</a:t>
            </a:r>
          </a:p>
          <a:p>
            <a:r>
              <a:rPr lang="en-US" dirty="0"/>
              <a:t> Intersection (∩)</a:t>
            </a:r>
          </a:p>
          <a:p>
            <a:r>
              <a:rPr lang="en-US" dirty="0"/>
              <a:t> Difference (-)</a:t>
            </a:r>
          </a:p>
          <a:p>
            <a:r>
              <a:rPr lang="en-US" dirty="0"/>
              <a:t> Symmetric Complement (⊕)</a:t>
            </a:r>
          </a:p>
          <a:p>
            <a:pPr marL="0" indent="0">
              <a:buNone/>
            </a:pPr>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 </a:t>
            </a:r>
            <a:r>
              <a:rPr lang="en-US" dirty="0"/>
              <a:t>and</a:t>
            </a:r>
            <a:r>
              <a:rPr lang="en-US" i="1" dirty="0"/>
              <a:t> R</a:t>
            </a:r>
            <a:r>
              <a:rPr lang="en-US" i="1" baseline="-25000" dirty="0">
                <a:latin typeface="Cambria Math" pitchFamily="18" charset="0"/>
                <a:ea typeface="Cambria Math" pitchFamily="18" charset="0"/>
              </a:rPr>
              <a:t>1 </a:t>
            </a:r>
            <a:r>
              <a:rPr lang="en-US" dirty="0"/>
              <a:t>⊕ </a:t>
            </a:r>
            <a:r>
              <a:rPr lang="en-US" i="1" dirty="0"/>
              <a:t>R</a:t>
            </a:r>
            <a:r>
              <a:rPr lang="en-US" i="1" baseline="-25000" dirty="0">
                <a:latin typeface="Cambria Math" pitchFamily="18" charset="0"/>
                <a:ea typeface="Cambria Math" pitchFamily="18" charset="0"/>
              </a:rPr>
              <a:t>2</a:t>
            </a:r>
            <a:r>
              <a:rPr lang="en-US" dirty="0"/>
              <a:t>.</a:t>
            </a:r>
          </a:p>
          <a:p>
            <a:endParaRPr lang="en-US" dirty="0"/>
          </a:p>
        </p:txBody>
      </p:sp>
    </p:spTree>
    <p:extLst>
      <p:ext uri="{BB962C8B-B14F-4D97-AF65-F5344CB8AC3E}">
        <p14:creationId xmlns:p14="http://schemas.microsoft.com/office/powerpoint/2010/main" val="4169297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524000"/>
            <a:ext cx="8229600" cy="4800600"/>
          </a:xfrm>
        </p:spPr>
        <p:txBody>
          <a:bodyPr>
            <a:normAutofit/>
          </a:bodyPr>
          <a:lstStyle/>
          <a:p>
            <a:pPr marL="0" indent="0">
              <a:buNone/>
            </a:pPr>
            <a:r>
              <a:rPr lang="en-US" sz="2800" dirty="0">
                <a:solidFill>
                  <a:srgbClr val="000000"/>
                </a:solidFill>
                <a:latin typeface="~FPBCE"/>
              </a:rPr>
              <a:t>Given, </a:t>
            </a:r>
            <a:r>
              <a:rPr lang="en-US" sz="2800" dirty="0">
                <a:solidFill>
                  <a:srgbClr val="FF0000"/>
                </a:solidFill>
                <a:latin typeface="~FPBCE"/>
              </a:rPr>
              <a:t>A = {1,2,3}</a:t>
            </a:r>
            <a:r>
              <a:rPr lang="en-US" sz="2800" dirty="0">
                <a:solidFill>
                  <a:srgbClr val="000000"/>
                </a:solidFill>
                <a:latin typeface="~FPBCE"/>
              </a:rPr>
              <a:t>, </a:t>
            </a:r>
            <a:r>
              <a:rPr lang="en-US" sz="2800" dirty="0">
                <a:solidFill>
                  <a:srgbClr val="FF0000"/>
                </a:solidFill>
                <a:latin typeface="~FPBCE"/>
              </a:rPr>
              <a:t>B = {1,2,3,4}	</a:t>
            </a:r>
          </a:p>
          <a:p>
            <a:pPr marL="0" indent="0">
              <a:buNone/>
            </a:pPr>
            <a:r>
              <a:rPr lang="en-US" sz="2800" dirty="0">
                <a:solidFill>
                  <a:srgbClr val="FF0000"/>
                </a:solidFill>
                <a:latin typeface="~FPBCE"/>
              </a:rPr>
              <a:t>	</a:t>
            </a:r>
            <a:r>
              <a:rPr lang="en-US" sz="2600" dirty="0">
                <a:solidFill>
                  <a:srgbClr val="FF0000"/>
                </a:solidFill>
                <a:latin typeface="~FPBCE"/>
              </a:rPr>
              <a:t>R</a:t>
            </a:r>
            <a:r>
              <a:rPr lang="en-US" sz="1600" dirty="0">
                <a:solidFill>
                  <a:srgbClr val="FF0000"/>
                </a:solidFill>
                <a:latin typeface="~FPBCE"/>
              </a:rPr>
              <a:t>1 </a:t>
            </a:r>
            <a:r>
              <a:rPr lang="en-US" sz="2600" dirty="0">
                <a:solidFill>
                  <a:srgbClr val="FF0000"/>
                </a:solidFill>
                <a:latin typeface="~FPBCE"/>
              </a:rPr>
              <a:t>= {(1,1),(2,2),(3,3)},</a:t>
            </a:r>
          </a:p>
          <a:p>
            <a:pPr marL="0" indent="0">
              <a:buNone/>
            </a:pPr>
            <a:r>
              <a:rPr lang="pt-BR" sz="2800" dirty="0">
                <a:solidFill>
                  <a:srgbClr val="FF0000"/>
                </a:solidFill>
                <a:latin typeface="~FPBCE"/>
              </a:rPr>
              <a:t>	R</a:t>
            </a:r>
            <a:r>
              <a:rPr lang="pt-BR" sz="1800" dirty="0">
                <a:solidFill>
                  <a:srgbClr val="FF0000"/>
                </a:solidFill>
                <a:latin typeface="~FPBCE"/>
              </a:rPr>
              <a:t>2 </a:t>
            </a:r>
            <a:r>
              <a:rPr lang="pt-BR" sz="2800" dirty="0">
                <a:solidFill>
                  <a:srgbClr val="FF0000"/>
                </a:solidFill>
                <a:latin typeface="~FPBCE"/>
              </a:rPr>
              <a:t>= {(1,1),(1,2),(1,3),(1,4)}</a:t>
            </a: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U R</a:t>
            </a:r>
            <a:r>
              <a:rPr lang="en-US" sz="1800" dirty="0">
                <a:solidFill>
                  <a:srgbClr val="000000"/>
                </a:solidFill>
                <a:latin typeface="~FPBCE"/>
              </a:rPr>
              <a:t>2 </a:t>
            </a:r>
            <a:r>
              <a:rPr lang="en-US" sz="2800" dirty="0">
                <a:solidFill>
                  <a:srgbClr val="000000"/>
                </a:solidFill>
                <a:latin typeface="~FPBCE"/>
              </a:rPr>
              <a:t>=</a:t>
            </a:r>
            <a:r>
              <a:rPr lang="x-none" sz="2800" dirty="0">
                <a:solidFill>
                  <a:srgbClr val="0000FF"/>
                </a:solidFill>
                <a:latin typeface="~FPBCE"/>
              </a:rPr>
              <a:t> {(1,1),(1,2),(1,3),(1,4),(2,2),(3,3)}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{(1,1)}</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R</a:t>
            </a:r>
            <a:r>
              <a:rPr lang="en-US" sz="1800" dirty="0">
                <a:solidFill>
                  <a:srgbClr val="000000"/>
                </a:solidFill>
                <a:latin typeface="~FPBCE"/>
              </a:rPr>
              <a:t>1 </a:t>
            </a:r>
            <a:r>
              <a:rPr lang="en-US" sz="2800" dirty="0">
                <a:solidFill>
                  <a:srgbClr val="000000"/>
                </a:solidFill>
                <a:latin typeface="~FPBCE"/>
              </a:rPr>
              <a:t>= </a:t>
            </a:r>
            <a:r>
              <a:rPr lang="x-none" sz="2800" dirty="0">
                <a:solidFill>
                  <a:srgbClr val="0000FF"/>
                </a:solidFill>
                <a:latin typeface="~FPBCE"/>
              </a:rPr>
              <a:t>{(1,2),(1,3),(1,4)}</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C6E"/>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{(1,2),(1,3),(1,4),(2,2),(3,3)}</a:t>
            </a:r>
            <a:endParaRPr lang="en-US" sz="2800" dirty="0"/>
          </a:p>
          <a:p>
            <a:endParaRPr lang="x-none" sz="2800" dirty="0">
              <a:solidFill>
                <a:srgbClr val="0000FF"/>
              </a:solidFill>
              <a:latin typeface="~FPB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Relations</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F820D6-4B02-4B7E-9C49-2EA38D7631DD}"/>
                  </a:ext>
                </a:extLst>
              </p:cNvPr>
              <p:cNvSpPr>
                <a:spLocks noGrp="1"/>
              </p:cNvSpPr>
              <p:nvPr>
                <p:ph idx="1"/>
              </p:nvPr>
            </p:nvSpPr>
            <p:spPr>
              <a:xfrm>
                <a:off x="304800" y="1143000"/>
                <a:ext cx="8686800" cy="5715000"/>
              </a:xfrm>
            </p:spPr>
            <p:txBody>
              <a:bodyPr>
                <a:normAutofit lnSpcReduction="10000"/>
              </a:bodyPr>
              <a:lstStyle/>
              <a:p>
                <a:pPr algn="l"/>
                <a:r>
                  <a:rPr lang="en-US" sz="2400" b="1" i="0" u="none" strike="noStrike" baseline="0" dirty="0">
                    <a:latin typeface="Times New Roman" panose="02020603050405020304" pitchFamily="18" charset="0"/>
                  </a:rPr>
                  <a:t>EXERCISE:</a:t>
                </a:r>
              </a:p>
              <a:p>
                <a:pPr marL="0" indent="0" algn="l">
                  <a:buNone/>
                </a:pPr>
                <a:r>
                  <a:rPr lang="en-US" sz="2400" b="0" i="0" u="none" strike="noStrike" baseline="0" dirty="0">
                    <a:latin typeface="TimesNewRomanPSMT"/>
                  </a:rPr>
                  <a:t>Compute the first six terms of the sequence defined by the formula</a:t>
                </a:r>
              </a:p>
              <a:p>
                <a:pPr algn="l"/>
                <a:r>
                  <a:rPr lang="en-US" sz="2400" b="0" i="0" u="none" strike="noStrike" baseline="0" dirty="0">
                    <a:latin typeface="TimesNewRomanPSMT"/>
                  </a:rPr>
                  <a:t>Cn = 1+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𝑛</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for all integers n </a:t>
                </a:r>
                <a:r>
                  <a:rPr lang="en-US" sz="2400" b="0" i="0" u="none" strike="noStrike" baseline="0" dirty="0">
                    <a:latin typeface="SymbolMT"/>
                  </a:rPr>
                  <a:t>≥ </a:t>
                </a:r>
                <a:r>
                  <a:rPr lang="en-US" sz="2400" b="0" i="0" u="none" strike="noStrike" baseline="0" dirty="0">
                    <a:latin typeface="TimesNewRomanPSMT"/>
                  </a:rPr>
                  <a:t>0</a:t>
                </a:r>
              </a:p>
              <a:p>
                <a:pPr marL="0" indent="0" algn="l">
                  <a:buNone/>
                </a:pPr>
                <a:r>
                  <a:rPr lang="en-US" sz="2400" b="1" i="0" u="none" strike="noStrike" baseline="0" dirty="0">
                    <a:latin typeface="Times New Roman" panose="02020603050405020304" pitchFamily="18" charset="0"/>
                  </a:rPr>
                  <a:t>SOLUTION :</a:t>
                </a:r>
              </a:p>
              <a:p>
                <a:r>
                  <a:rPr lang="en-US" sz="2400" b="0" i="0" u="none" strike="noStrike" baseline="0" dirty="0">
                    <a:latin typeface="TimesNewRomanPSMT"/>
                  </a:rPr>
                  <a:t>C0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0</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C1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1</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C2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2</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C3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3</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C4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4</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a:t>
                </a:r>
              </a:p>
              <a:p>
                <a:r>
                  <a:rPr lang="en-US" sz="2400" b="0" i="0" u="none" strike="noStrike" baseline="0" dirty="0">
                    <a:latin typeface="TimesNewRomanPSMT"/>
                  </a:rPr>
                  <a:t>C5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5</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pPr marL="0" indent="0" algn="l">
                  <a:buNone/>
                </a:pPr>
                <a:r>
                  <a:rPr lang="en-US" sz="2400" b="1" i="0" u="none" strike="noStrike" baseline="0" dirty="0">
                    <a:latin typeface="Times New Roman" panose="02020603050405020304" pitchFamily="18" charset="0"/>
                  </a:rPr>
                  <a:t>REMARK:</a:t>
                </a:r>
              </a:p>
              <a:p>
                <a:pPr marL="0" indent="0" algn="l">
                  <a:buNone/>
                </a:pPr>
                <a:r>
                  <a:rPr lang="en-US" sz="2400" b="0" i="0" u="none" strike="noStrike" baseline="0" dirty="0">
                    <a:latin typeface="TimesNewRomanPSMT"/>
                  </a:rPr>
                  <a:t>1) If n is even, then Cn = 2 and if n is odd, then Cn = 0. Hence, the sequence oscillates endlessly between 2 and 0.</a:t>
                </a:r>
              </a:p>
              <a:p>
                <a:pPr marL="0" indent="0" algn="l">
                  <a:buNone/>
                </a:pPr>
                <a:r>
                  <a:rPr lang="en-US" sz="2400" b="0" i="0" u="none" strike="noStrike" baseline="0" dirty="0">
                    <a:latin typeface="TimesNewRomanPSMT"/>
                  </a:rPr>
                  <a:t>2) An infinite sequence may have only a finite number of values.</a:t>
                </a:r>
                <a:endParaRPr lang="en-PK" sz="3600" dirty="0"/>
              </a:p>
            </p:txBody>
          </p:sp>
        </mc:Choice>
        <mc:Fallback xmlns="">
          <p:sp>
            <p:nvSpPr>
              <p:cNvPr id="3" name="Content Placeholder 2">
                <a:extLst>
                  <a:ext uri="{FF2B5EF4-FFF2-40B4-BE49-F238E27FC236}">
                    <a16:creationId xmlns:a16="http://schemas.microsoft.com/office/drawing/2014/main" id="{1AF820D6-4B02-4B7E-9C49-2EA38D7631DD}"/>
                  </a:ext>
                </a:extLst>
              </p:cNvPr>
              <p:cNvSpPr>
                <a:spLocks noGrp="1" noRot="1" noChangeAspect="1" noMove="1" noResize="1" noEditPoints="1" noAdjustHandles="1" noChangeArrowheads="1" noChangeShapeType="1" noTextEdit="1"/>
              </p:cNvSpPr>
              <p:nvPr>
                <p:ph idx="1"/>
              </p:nvPr>
            </p:nvSpPr>
            <p:spPr>
              <a:xfrm>
                <a:off x="304800" y="1143000"/>
                <a:ext cx="8686800" cy="5715000"/>
              </a:xfrm>
              <a:blipFill>
                <a:blip r:embed="rId2"/>
                <a:stretch>
                  <a:fillRect l="-1053" t="-1494"/>
                </a:stretch>
              </a:blipFill>
            </p:spPr>
            <p:txBody>
              <a:bodyPr/>
              <a:lstStyle/>
              <a:p>
                <a:r>
                  <a:rPr lang="en-PK">
                    <a:noFill/>
                  </a:rPr>
                  <a:t> </a:t>
                </a:r>
              </a:p>
            </p:txBody>
          </p:sp>
        </mc:Fallback>
      </mc:AlternateContent>
      <p:sp>
        <p:nvSpPr>
          <p:cNvPr id="4" name="Title 1">
            <a:extLst>
              <a:ext uri="{FF2B5EF4-FFF2-40B4-BE49-F238E27FC236}">
                <a16:creationId xmlns:a16="http://schemas.microsoft.com/office/drawing/2014/main" id="{996AD3DD-130A-443B-93D6-00AB75BF1F96}"/>
              </a:ext>
            </a:extLst>
          </p:cNvPr>
          <p:cNvSpPr>
            <a:spLocks noGrp="1"/>
          </p:cNvSpPr>
          <p:nvPr>
            <p:ph type="title"/>
          </p:nvPr>
        </p:nvSpPr>
        <p:spPr>
          <a:xfrm>
            <a:off x="457200" y="228600"/>
            <a:ext cx="8229600" cy="819150"/>
          </a:xfrm>
        </p:spPr>
        <p:txBody>
          <a:bodyPr>
            <a:normAutofit/>
          </a:bodyPr>
          <a:lstStyle/>
          <a:p>
            <a:r>
              <a:rPr lang="en-US" dirty="0"/>
              <a:t>Sequences </a:t>
            </a:r>
            <a:endParaRPr lang="en-PK" dirty="0"/>
          </a:p>
        </p:txBody>
      </p:sp>
    </p:spTree>
    <p:extLst>
      <p:ext uri="{BB962C8B-B14F-4D97-AF65-F5344CB8AC3E}">
        <p14:creationId xmlns:p14="http://schemas.microsoft.com/office/powerpoint/2010/main" val="3713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47-2D94-4F04-8543-CA6E8A525B1A}"/>
              </a:ext>
            </a:extLst>
          </p:cNvPr>
          <p:cNvSpPr>
            <a:spLocks noGrp="1"/>
          </p:cNvSpPr>
          <p:nvPr>
            <p:ph type="title"/>
          </p:nvPr>
        </p:nvSpPr>
        <p:spPr>
          <a:xfrm>
            <a:off x="457200" y="704088"/>
            <a:ext cx="8229600" cy="591312"/>
          </a:xfrm>
        </p:spPr>
        <p:txBody>
          <a:bodyPr>
            <a:normAutofit fontScale="90000"/>
          </a:bodyPr>
          <a:lstStyle/>
          <a:p>
            <a:r>
              <a:rPr lang="en-US" dirty="0"/>
              <a:t>Composition of Relations</a:t>
            </a:r>
            <a:endParaRPr lang="x-none" dirty="0"/>
          </a:p>
        </p:txBody>
      </p:sp>
      <p:sp>
        <p:nvSpPr>
          <p:cNvPr id="3" name="Content Placeholder 2">
            <a:extLst>
              <a:ext uri="{FF2B5EF4-FFF2-40B4-BE49-F238E27FC236}">
                <a16:creationId xmlns:a16="http://schemas.microsoft.com/office/drawing/2014/main" id="{962959D4-A7CE-4C76-8450-86A7174B39B1}"/>
              </a:ext>
            </a:extLst>
          </p:cNvPr>
          <p:cNvSpPr>
            <a:spLocks noGrp="1"/>
          </p:cNvSpPr>
          <p:nvPr>
            <p:ph idx="1"/>
          </p:nvPr>
        </p:nvSpPr>
        <p:spPr>
          <a:xfrm>
            <a:off x="76200" y="1447800"/>
            <a:ext cx="8991600" cy="5181600"/>
          </a:xfrm>
        </p:spPr>
        <p:txBody>
          <a:bodyPr/>
          <a:lstStyle/>
          <a:p>
            <a:pPr marL="0" indent="0">
              <a:buNone/>
            </a:pPr>
            <a:r>
              <a:rPr lang="en-US" dirty="0"/>
              <a:t>What is the composite of the relations R and S, where</a:t>
            </a:r>
          </a:p>
          <a:p>
            <a:r>
              <a:rPr lang="en-US" dirty="0"/>
              <a:t>R is the relation from </a:t>
            </a:r>
            <a:r>
              <a:rPr lang="en-US" b="1" dirty="0"/>
              <a:t>{1,2,3} </a:t>
            </a:r>
            <a:r>
              <a:rPr lang="en-US" dirty="0"/>
              <a:t>to </a:t>
            </a:r>
            <a:r>
              <a:rPr lang="en-US" b="1" dirty="0"/>
              <a:t>{1,2,3,4} </a:t>
            </a:r>
            <a:r>
              <a:rPr lang="en-US" dirty="0"/>
              <a:t>with</a:t>
            </a:r>
          </a:p>
          <a:p>
            <a:pPr marL="0" indent="0">
              <a:buNone/>
            </a:pPr>
            <a:r>
              <a:rPr lang="pt-BR" dirty="0"/>
              <a:t>	R = {(1,1),(1,4),(2,3),(3,1),(3,4)}</a:t>
            </a:r>
          </a:p>
          <a:p>
            <a:r>
              <a:rPr lang="en-US" dirty="0"/>
              <a:t> S is the relation from </a:t>
            </a:r>
            <a:r>
              <a:rPr lang="en-US" b="1" dirty="0"/>
              <a:t>{1,2,3,4} </a:t>
            </a:r>
            <a:r>
              <a:rPr lang="en-US" dirty="0"/>
              <a:t>to </a:t>
            </a:r>
            <a:r>
              <a:rPr lang="en-US" b="1" dirty="0"/>
              <a:t>{0,1,2} </a:t>
            </a:r>
            <a:r>
              <a:rPr lang="en-US" dirty="0"/>
              <a:t>with</a:t>
            </a:r>
          </a:p>
          <a:p>
            <a:pPr marL="0" indent="0">
              <a:buNone/>
            </a:pPr>
            <a:r>
              <a:rPr lang="en-US" dirty="0"/>
              <a:t>	S = {(1,0),(1,2),(2,0),(3,1),(3,2),(4,1)}?</a:t>
            </a:r>
          </a:p>
          <a:p>
            <a:r>
              <a:rPr lang="en-US" dirty="0"/>
              <a:t> S o R = {</a:t>
            </a:r>
            <a:r>
              <a:rPr lang="x-none" dirty="0"/>
              <a:t>(1,0),(1,2),(1,1), (2,2),((2,1), 3,0),(3,2),(3,1)</a:t>
            </a:r>
            <a:r>
              <a:rPr lang="en-US" dirty="0"/>
              <a:t>}</a:t>
            </a:r>
          </a:p>
          <a:p>
            <a:endParaRPr lang="x-none" dirty="0"/>
          </a:p>
        </p:txBody>
      </p:sp>
      <p:pic>
        <p:nvPicPr>
          <p:cNvPr id="4" name="Picture 3">
            <a:extLst>
              <a:ext uri="{FF2B5EF4-FFF2-40B4-BE49-F238E27FC236}">
                <a16:creationId xmlns:a16="http://schemas.microsoft.com/office/drawing/2014/main" id="{31B5C2BE-DA23-464D-B9D2-F29481B8EA00}"/>
              </a:ext>
            </a:extLst>
          </p:cNvPr>
          <p:cNvPicPr>
            <a:picLocks noChangeAspect="1"/>
          </p:cNvPicPr>
          <p:nvPr/>
        </p:nvPicPr>
        <p:blipFill>
          <a:blip r:embed="rId2"/>
          <a:stretch>
            <a:fillRect/>
          </a:stretch>
        </p:blipFill>
        <p:spPr>
          <a:xfrm>
            <a:off x="914400" y="4357687"/>
            <a:ext cx="6543675" cy="2105025"/>
          </a:xfrm>
          <a:prstGeom prst="rect">
            <a:avLst/>
          </a:prstGeom>
        </p:spPr>
      </p:pic>
    </p:spTree>
    <p:extLst>
      <p:ext uri="{BB962C8B-B14F-4D97-AF65-F5344CB8AC3E}">
        <p14:creationId xmlns:p14="http://schemas.microsoft.com/office/powerpoint/2010/main" val="19793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304800" y="1295400"/>
                <a:ext cx="8382000" cy="5181600"/>
              </a:xfrm>
            </p:spPr>
            <p:txBody>
              <a:bodyPr/>
              <a:lstStyle/>
              <a:p>
                <a:pPr marL="0" indent="0" algn="just">
                  <a:buNone/>
                </a:pPr>
                <a:r>
                  <a:rPr lang="en-US" dirty="0"/>
                  <a:t>Let R be a relation from A to B. The inverse relation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−1 </m:t>
                        </m:r>
                      </m:sup>
                    </m:sSup>
                  </m:oMath>
                </a14:m>
                <a:r>
                  <a:rPr lang="en-US" dirty="0"/>
                  <a:t>from B to A is defined as:</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𝑅</m:t>
                        </m:r>
                      </m:e>
                      <m:sup>
                        <m:r>
                          <a:rPr lang="en-US" i="1">
                            <a:latin typeface="Cambria Math" panose="02040503050406030204" pitchFamily="18" charset="0"/>
                          </a:rPr>
                          <m:t>−1</m:t>
                        </m:r>
                      </m:sup>
                    </m:sSup>
                    <m:r>
                      <a:rPr lang="en-US" i="1">
                        <a:latin typeface="Cambria Math" panose="02040503050406030204" pitchFamily="18" charset="0"/>
                      </a:rPr>
                      <m:t> </m:t>
                    </m:r>
                  </m:oMath>
                </a14:m>
                <a:r>
                  <a:rPr lang="pt-BR" dirty="0"/>
                  <a:t>= {(b,a) ∈B×A | (a,b) ∈R}</a:t>
                </a:r>
              </a:p>
              <a:p>
                <a:pPr marL="0" indent="0">
                  <a:buNone/>
                </a:pPr>
                <a:r>
                  <a:rPr lang="en-US" dirty="0"/>
                  <a:t>More simply, the inverse relation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of R is obtained by interchanging the elements of all the ordered pairs in R.</a:t>
                </a:r>
              </a:p>
              <a:p>
                <a:r>
                  <a:rPr lang="en-US" b="1" dirty="0"/>
                  <a:t>Example</a:t>
                </a:r>
              </a:p>
              <a:p>
                <a:pPr marL="0" indent="0">
                  <a:buNone/>
                </a:pPr>
                <a:r>
                  <a:rPr lang="es-ES" dirty="0"/>
                  <a:t> X = {a, b, c} and Y={1, 2}</a:t>
                </a:r>
              </a:p>
              <a:p>
                <a:pPr marL="0" indent="0">
                  <a:buNone/>
                </a:pPr>
                <a:r>
                  <a:rPr lang="pt-BR" dirty="0"/>
                  <a:t>	 R = {(a, 1), (b, 2), (c, 1)}</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a:t>
                </a:r>
                <a:r>
                  <a:rPr lang="pt-BR" dirty="0"/>
                  <a:t> {(1, a), (2, b), (1, c)}</a:t>
                </a:r>
                <a:endParaRPr lang="x-none" dirty="0"/>
              </a:p>
            </p:txBody>
          </p:sp>
        </mc:Choice>
        <mc:Fallback xmlns="">
          <p:sp>
            <p:nvSpPr>
              <p:cNvPr id="3" name="Content Placeholder 2">
                <a:extLst>
                  <a:ext uri="{FF2B5EF4-FFF2-40B4-BE49-F238E27FC236}">
                    <a16:creationId xmlns:a16="http://schemas.microsoft.com/office/drawing/2014/main" id="{964E7321-C89F-4EC9-94BF-3EE5FBD9DCF5}"/>
                  </a:ext>
                </a:extLst>
              </p:cNvPr>
              <p:cNvSpPr>
                <a:spLocks noGrp="1" noRot="1" noChangeAspect="1" noMove="1" noResize="1" noEditPoints="1" noAdjustHandles="1" noChangeArrowheads="1" noChangeShapeType="1" noTextEdit="1"/>
              </p:cNvSpPr>
              <p:nvPr>
                <p:ph idx="1"/>
              </p:nvPr>
            </p:nvSpPr>
            <p:spPr>
              <a:xfrm>
                <a:off x="304800" y="1295400"/>
                <a:ext cx="8382000" cy="5181600"/>
              </a:xfrm>
              <a:blipFill>
                <a:blip r:embed="rId2"/>
                <a:stretch>
                  <a:fillRect l="-1309" t="-1059" r="-1309"/>
                </a:stretch>
              </a:blipFill>
            </p:spPr>
            <p:txBody>
              <a:bodyPr/>
              <a:lstStyle/>
              <a:p>
                <a:r>
                  <a:rPr lang="en-PK">
                    <a:noFill/>
                  </a:rPr>
                  <a:t> </a:t>
                </a:r>
              </a:p>
            </p:txBody>
          </p:sp>
        </mc:Fallback>
      </mc:AlternateContent>
    </p:spTree>
    <p:extLst>
      <p:ext uri="{BB962C8B-B14F-4D97-AF65-F5344CB8AC3E}">
        <p14:creationId xmlns:p14="http://schemas.microsoft.com/office/powerpoint/2010/main" val="3553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228600" y="1295400"/>
            <a:ext cx="5334000" cy="5410200"/>
          </a:xfrm>
        </p:spPr>
        <p:txBody>
          <a:bodyPr/>
          <a:lstStyle/>
          <a:p>
            <a:pPr marL="0" indent="0">
              <a:buNone/>
            </a:pPr>
            <a:endParaRPr lang="en-US" dirty="0"/>
          </a:p>
          <a:p>
            <a:pPr marL="0" indent="0">
              <a:buNone/>
            </a:pPr>
            <a:r>
              <a:rPr lang="en-US" dirty="0"/>
              <a:t>The relation </a:t>
            </a:r>
          </a:p>
          <a:p>
            <a:pPr marL="0" indent="0">
              <a:buNone/>
            </a:pPr>
            <a:r>
              <a:rPr lang="en-US" dirty="0"/>
              <a:t>R = {(2,2), (2,6), (2,8), (3,6), (4,8)} is represented by the arrow diagram.</a:t>
            </a:r>
          </a:p>
          <a:p>
            <a:pPr marL="0" indent="0">
              <a:buNone/>
            </a:pPr>
            <a:endParaRPr lang="en-US" dirty="0"/>
          </a:p>
          <a:p>
            <a:pPr marL="0" indent="0">
              <a:buNone/>
            </a:pPr>
            <a:endParaRPr lang="en-US" dirty="0"/>
          </a:p>
          <a:p>
            <a:pPr marL="0" indent="0">
              <a:buNone/>
            </a:pPr>
            <a:r>
              <a:rPr lang="en-US" dirty="0"/>
              <a:t>Then inverse of the above relation can be obtained simply changing the directions of the arrows and hence the diagram is</a:t>
            </a:r>
            <a:endParaRPr lang="x-none" dirty="0"/>
          </a:p>
        </p:txBody>
      </p:sp>
      <p:pic>
        <p:nvPicPr>
          <p:cNvPr id="4" name="Picture 3">
            <a:extLst>
              <a:ext uri="{FF2B5EF4-FFF2-40B4-BE49-F238E27FC236}">
                <a16:creationId xmlns:a16="http://schemas.microsoft.com/office/drawing/2014/main" id="{076870F2-E71A-470D-B7C2-5F8A1CBDA9EA}"/>
              </a:ext>
            </a:extLst>
          </p:cNvPr>
          <p:cNvPicPr>
            <a:picLocks noChangeAspect="1"/>
          </p:cNvPicPr>
          <p:nvPr/>
        </p:nvPicPr>
        <p:blipFill>
          <a:blip r:embed="rId2"/>
          <a:stretch>
            <a:fillRect/>
          </a:stretch>
        </p:blipFill>
        <p:spPr>
          <a:xfrm>
            <a:off x="5867400" y="1295400"/>
            <a:ext cx="2667000" cy="2371725"/>
          </a:xfrm>
          <a:prstGeom prst="rect">
            <a:avLst/>
          </a:prstGeom>
        </p:spPr>
      </p:pic>
      <p:pic>
        <p:nvPicPr>
          <p:cNvPr id="5" name="Picture 4">
            <a:extLst>
              <a:ext uri="{FF2B5EF4-FFF2-40B4-BE49-F238E27FC236}">
                <a16:creationId xmlns:a16="http://schemas.microsoft.com/office/drawing/2014/main" id="{438C8FE0-E6B6-4435-B57A-8711ACFD4CF2}"/>
              </a:ext>
            </a:extLst>
          </p:cNvPr>
          <p:cNvPicPr>
            <a:picLocks noChangeAspect="1"/>
          </p:cNvPicPr>
          <p:nvPr/>
        </p:nvPicPr>
        <p:blipFill>
          <a:blip r:embed="rId3"/>
          <a:stretch>
            <a:fillRect/>
          </a:stretch>
        </p:blipFill>
        <p:spPr>
          <a:xfrm>
            <a:off x="5838093" y="3886201"/>
            <a:ext cx="2666999" cy="2477262"/>
          </a:xfrm>
          <a:prstGeom prst="rect">
            <a:avLst/>
          </a:prstGeom>
        </p:spPr>
      </p:pic>
    </p:spTree>
    <p:extLst>
      <p:ext uri="{BB962C8B-B14F-4D97-AF65-F5344CB8AC3E}">
        <p14:creationId xmlns:p14="http://schemas.microsoft.com/office/powerpoint/2010/main" val="343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Tree>
    <p:extLst>
      <p:ext uri="{BB962C8B-B14F-4D97-AF65-F5344CB8AC3E}">
        <p14:creationId xmlns:p14="http://schemas.microsoft.com/office/powerpoint/2010/main" val="615669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Strings</a:t>
            </a:r>
          </a:p>
        </p:txBody>
      </p:sp>
      <p:sp>
        <p:nvSpPr>
          <p:cNvPr id="3" name="Content Placeholder 2"/>
          <p:cNvSpPr>
            <a:spLocks noGrp="1"/>
          </p:cNvSpPr>
          <p:nvPr>
            <p:ph idx="1"/>
          </p:nvPr>
        </p:nvSpPr>
        <p:spPr>
          <a:xfrm>
            <a:off x="457200" y="1219200"/>
            <a:ext cx="8229600" cy="4998720"/>
          </a:xfrm>
        </p:spPr>
        <p:txBody>
          <a:bodyPr>
            <a:normAutofit fontScale="25000" lnSpcReduction="20000"/>
          </a:bodyPr>
          <a:lstStyle/>
          <a:p>
            <a:pPr>
              <a:buNone/>
            </a:pPr>
            <a:r>
              <a:rPr lang="en-US" b="1" dirty="0"/>
              <a:t>   </a:t>
            </a:r>
            <a:endParaRPr lang="en-US" sz="6000" b="1" dirty="0"/>
          </a:p>
          <a:p>
            <a:pPr>
              <a:buNone/>
            </a:pPr>
            <a:r>
              <a:rPr lang="en-US" sz="6000" b="1" dirty="0"/>
              <a:t>Example</a:t>
            </a:r>
            <a:r>
              <a:rPr lang="en-US" sz="6000" dirty="0"/>
              <a:t>: </a:t>
            </a:r>
          </a:p>
          <a:p>
            <a:pPr>
              <a:buNone/>
            </a:pPr>
            <a:r>
              <a:rPr lang="en-US" sz="6000" dirty="0"/>
              <a:t>	</a:t>
            </a:r>
            <a:r>
              <a:rPr lang="en-US" sz="9600" dirty="0"/>
              <a:t>Suppose that </a:t>
            </a:r>
            <a:r>
              <a:rPr lang="en-US" sz="9600" i="1" dirty="0"/>
              <a:t>R</a:t>
            </a:r>
            <a:r>
              <a:rPr lang="en-US" sz="9600" dirty="0"/>
              <a:t> is the relation on the set of strings of English letters such that </a:t>
            </a:r>
            <a:r>
              <a:rPr lang="en-US" sz="9600" i="1" dirty="0" err="1"/>
              <a:t>aRb</a:t>
            </a:r>
            <a:r>
              <a:rPr lang="en-US" sz="9600" dirty="0"/>
              <a:t> if and only if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where </a:t>
            </a:r>
            <a:r>
              <a:rPr lang="en-US" sz="9600" i="1" dirty="0"/>
              <a:t>l</a:t>
            </a:r>
            <a:r>
              <a:rPr lang="en-US" sz="9600" dirty="0"/>
              <a:t>(</a:t>
            </a:r>
            <a:r>
              <a:rPr lang="en-US" sz="9600" i="1" dirty="0"/>
              <a:t>x</a:t>
            </a:r>
            <a:r>
              <a:rPr lang="en-US" sz="9600" dirty="0"/>
              <a:t>) is the length of the string </a:t>
            </a:r>
            <a:r>
              <a:rPr lang="en-US" sz="9600" i="1" dirty="0"/>
              <a:t>x</a:t>
            </a:r>
            <a:r>
              <a:rPr lang="en-US" sz="9600" dirty="0"/>
              <a:t>. Is </a:t>
            </a:r>
            <a:r>
              <a:rPr lang="en-US" sz="9600" i="1" dirty="0"/>
              <a:t>R</a:t>
            </a:r>
            <a:r>
              <a:rPr lang="en-US" sz="9600" dirty="0"/>
              <a:t> an equivalence relation? </a:t>
            </a:r>
          </a:p>
          <a:p>
            <a:pPr>
              <a:buNone/>
            </a:pPr>
            <a:endParaRPr lang="en-US" sz="9600" dirty="0"/>
          </a:p>
          <a:p>
            <a:pPr>
              <a:buNone/>
            </a:pPr>
            <a:r>
              <a:rPr lang="en-US" sz="9600" dirty="0"/>
              <a:t>    </a:t>
            </a:r>
            <a:r>
              <a:rPr lang="en-US" sz="9600" b="1" dirty="0"/>
              <a:t>Solution</a:t>
            </a:r>
            <a:r>
              <a:rPr lang="en-US" sz="9600" dirty="0"/>
              <a:t>: Show that all of the properties of an equivalence relation hold.</a:t>
            </a:r>
          </a:p>
          <a:p>
            <a:pPr lvl="1"/>
            <a:r>
              <a:rPr lang="en-US" sz="9600" i="1" dirty="0"/>
              <a:t>Reflexivity</a:t>
            </a:r>
            <a:r>
              <a:rPr lang="en-US" sz="9600" dirty="0"/>
              <a:t>: Because</a:t>
            </a:r>
            <a:r>
              <a:rPr lang="en-US" sz="9600" i="1" dirty="0"/>
              <a:t> 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it follows that </a:t>
            </a:r>
            <a:r>
              <a:rPr lang="en-US" sz="9600" i="1" dirty="0" err="1"/>
              <a:t>aRa</a:t>
            </a:r>
            <a:r>
              <a:rPr lang="en-US" sz="9600" dirty="0"/>
              <a:t> for all strings </a:t>
            </a:r>
            <a:r>
              <a:rPr lang="en-US" sz="9600" i="1" dirty="0"/>
              <a:t>a</a:t>
            </a:r>
            <a:r>
              <a:rPr lang="en-US" sz="9600" dirty="0"/>
              <a:t>. </a:t>
            </a:r>
          </a:p>
          <a:p>
            <a:pPr lvl="1"/>
            <a:r>
              <a:rPr lang="en-US" sz="9600" i="1" dirty="0"/>
              <a:t>Symmetry</a:t>
            </a:r>
            <a:r>
              <a:rPr lang="en-US" sz="9600" dirty="0"/>
              <a:t>: Suppose that </a:t>
            </a:r>
            <a:r>
              <a:rPr lang="en-US" sz="9600" i="1" dirty="0" err="1"/>
              <a:t>aRb</a:t>
            </a:r>
            <a:r>
              <a:rPr lang="en-US" sz="9600" i="1" dirty="0"/>
              <a:t>.</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a</a:t>
            </a:r>
            <a:r>
              <a:rPr lang="en-US" sz="9600" dirty="0"/>
              <a:t>) also holds  and </a:t>
            </a:r>
            <a:r>
              <a:rPr lang="en-US" sz="9600" i="1" dirty="0" err="1"/>
              <a:t>bRa</a:t>
            </a:r>
            <a:r>
              <a:rPr lang="en-US" sz="9600" dirty="0"/>
              <a:t>. </a:t>
            </a:r>
          </a:p>
          <a:p>
            <a:pPr lvl="1"/>
            <a:r>
              <a:rPr lang="en-US" sz="9600" i="1" dirty="0"/>
              <a:t>Transitivity</a:t>
            </a:r>
            <a:r>
              <a:rPr lang="en-US" sz="9600" dirty="0"/>
              <a:t>: Suppose that </a:t>
            </a:r>
            <a:r>
              <a:rPr lang="en-US" sz="9600" dirty="0" err="1"/>
              <a:t>a</a:t>
            </a:r>
            <a:r>
              <a:rPr lang="en-US" sz="9600" i="1" dirty="0" err="1"/>
              <a:t>R</a:t>
            </a:r>
            <a:r>
              <a:rPr lang="en-US" sz="9600" dirty="0" err="1"/>
              <a:t>b</a:t>
            </a:r>
            <a:r>
              <a:rPr lang="en-US" sz="9600" i="1" dirty="0"/>
              <a:t> </a:t>
            </a:r>
            <a:r>
              <a:rPr lang="en-US" sz="9600" dirty="0"/>
              <a:t>and </a:t>
            </a:r>
            <a:r>
              <a:rPr lang="en-US" sz="9600" i="1" dirty="0" err="1"/>
              <a:t>bRc</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and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c</a:t>
            </a:r>
            <a:r>
              <a:rPr lang="en-US" sz="9600" dirty="0"/>
              <a:t>),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also holds and </a:t>
            </a:r>
            <a:r>
              <a:rPr lang="en-US" sz="9600" i="1" dirty="0" err="1"/>
              <a:t>aRc</a:t>
            </a:r>
            <a:r>
              <a:rPr lang="en-US" sz="9600" dirty="0"/>
              <a:t>. </a:t>
            </a:r>
          </a:p>
          <a:p>
            <a:pPr>
              <a:buNone/>
            </a:pPr>
            <a:endParaRPr lang="en-US" sz="9600" dirty="0"/>
          </a:p>
          <a:p>
            <a:pPr>
              <a:buNone/>
            </a:pPr>
            <a:endParaRPr lang="en-US" sz="9600"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Congruence Modulo </a:t>
            </a:r>
            <a:r>
              <a:rPr lang="en-US" i="1" dirty="0"/>
              <a:t>m</a:t>
            </a:r>
          </a:p>
        </p:txBody>
      </p:sp>
      <p:sp>
        <p:nvSpPr>
          <p:cNvPr id="3" name="Content Placeholder 2"/>
          <p:cNvSpPr>
            <a:spLocks noGrp="1"/>
          </p:cNvSpPr>
          <p:nvPr>
            <p:ph idx="1"/>
          </p:nvPr>
        </p:nvSpPr>
        <p:spPr>
          <a:xfrm>
            <a:off x="152400" y="1524000"/>
            <a:ext cx="8763000" cy="4800600"/>
          </a:xfrm>
        </p:spPr>
        <p:txBody>
          <a:bodyPr>
            <a:normAutofit fontScale="77500" lnSpcReduction="20000"/>
          </a:bodyPr>
          <a:lstStyle/>
          <a:p>
            <a:pPr algn="just">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lgn="just">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lgn="just">
              <a:buNone/>
            </a:pPr>
            <a:r>
              <a:rPr lang="en-US" dirty="0"/>
              <a:t>    is an equivalence relation on the set of integers.</a:t>
            </a:r>
          </a:p>
          <a:p>
            <a:pPr algn="just">
              <a:buNone/>
            </a:pPr>
            <a:endParaRPr lang="en-US" dirty="0"/>
          </a:p>
          <a:p>
            <a:pPr algn="just">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lgn="just"/>
            <a:r>
              <a:rPr lang="en-US" sz="2600" i="1" dirty="0"/>
              <a:t>Reflexivity</a:t>
            </a: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since </a:t>
            </a:r>
            <a:r>
              <a:rPr lang="en-US" sz="2600" i="1" dirty="0"/>
              <a:t>a</a:t>
            </a:r>
            <a:r>
              <a:rPr lang="en-US" sz="2600" dirty="0"/>
              <a:t> </a:t>
            </a:r>
            <a:r>
              <a:rPr lang="en-US" sz="2600" dirty="0">
                <a:latin typeface="Cambria Math"/>
                <a:ea typeface="Cambria Math"/>
              </a:rPr>
              <a:t>−</a:t>
            </a:r>
            <a:r>
              <a:rPr lang="en-US" sz="2600" dirty="0"/>
              <a:t> </a:t>
            </a:r>
            <a:r>
              <a:rPr lang="en-US" sz="2600" i="1" dirty="0"/>
              <a:t>a </a:t>
            </a:r>
            <a:r>
              <a:rPr lang="en-US" sz="2600" dirty="0"/>
              <a:t>= </a:t>
            </a:r>
            <a:r>
              <a:rPr lang="en-US" sz="2600" dirty="0">
                <a:latin typeface="Cambria Math" pitchFamily="18" charset="0"/>
                <a:ea typeface="Cambria Math" pitchFamily="18" charset="0"/>
              </a:rPr>
              <a:t>0</a:t>
            </a:r>
            <a:r>
              <a:rPr lang="en-US" sz="2600" dirty="0"/>
              <a:t> is divisible by </a:t>
            </a:r>
            <a:r>
              <a:rPr lang="en-US" sz="2600" i="1" dirty="0"/>
              <a:t>m</a:t>
            </a:r>
            <a:r>
              <a:rPr lang="en-US" sz="2600" dirty="0"/>
              <a:t> since              </a:t>
            </a:r>
            <a:r>
              <a:rPr lang="en-US" sz="2600" dirty="0">
                <a:latin typeface="Cambria Math" pitchFamily="18" charset="0"/>
                <a:ea typeface="Cambria Math" pitchFamily="18" charset="0"/>
              </a:rPr>
              <a:t>0</a:t>
            </a:r>
            <a:r>
              <a:rPr lang="en-US" sz="2600" dirty="0"/>
              <a:t> = </a:t>
            </a:r>
            <a:r>
              <a:rPr lang="en-US" sz="2600" dirty="0">
                <a:latin typeface="Cambria Math" pitchFamily="18" charset="0"/>
                <a:ea typeface="Cambria Math" pitchFamily="18" charset="0"/>
              </a:rPr>
              <a:t>0</a:t>
            </a:r>
            <a:r>
              <a:rPr lang="en-US" sz="2600" dirty="0"/>
              <a:t> </a:t>
            </a:r>
            <a:r>
              <a:rPr lang="en-US" sz="2600" dirty="0">
                <a:latin typeface="Cambria Math"/>
                <a:ea typeface="Cambria Math"/>
              </a:rPr>
              <a:t>∙ </a:t>
            </a:r>
            <a:r>
              <a:rPr lang="en-US" sz="2600" i="1" dirty="0"/>
              <a:t>m</a:t>
            </a:r>
            <a:r>
              <a:rPr lang="en-US" sz="2600" dirty="0"/>
              <a:t>.</a:t>
            </a:r>
          </a:p>
          <a:p>
            <a:pPr lvl="1" algn="just"/>
            <a:r>
              <a:rPr lang="en-US" sz="2600" i="1" dirty="0"/>
              <a:t>Symmetry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Then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is divisible by </a:t>
            </a:r>
            <a:r>
              <a:rPr lang="en-US" sz="2600" i="1" dirty="0"/>
              <a:t>m</a:t>
            </a:r>
            <a:r>
              <a:rPr lang="en-US" sz="2600" dirty="0"/>
              <a:t>, and so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a:t>
            </a:r>
            <a:r>
              <a:rPr lang="en-US" sz="2600" dirty="0"/>
              <a:t>, where </a:t>
            </a:r>
            <a:r>
              <a:rPr lang="en-US" sz="2600" i="1" dirty="0"/>
              <a:t>k</a:t>
            </a:r>
            <a:r>
              <a:rPr lang="en-US" sz="2600" dirty="0"/>
              <a:t> is an integer. It follows that</a:t>
            </a:r>
            <a:r>
              <a:rPr lang="en-US" sz="2600" i="1" dirty="0"/>
              <a:t> b</a:t>
            </a:r>
            <a:r>
              <a:rPr lang="en-US" sz="2600" dirty="0"/>
              <a:t> </a:t>
            </a:r>
            <a:r>
              <a:rPr lang="en-US" sz="2600" dirty="0">
                <a:latin typeface="Cambria Math"/>
                <a:ea typeface="Cambria Math"/>
              </a:rPr>
              <a:t>−</a:t>
            </a:r>
            <a:r>
              <a:rPr lang="en-US" sz="2600" dirty="0"/>
              <a:t> </a:t>
            </a:r>
            <a:r>
              <a:rPr lang="en-US" sz="2600" i="1" dirty="0"/>
              <a:t>a</a:t>
            </a:r>
            <a:r>
              <a:rPr lang="en-US" sz="2600" dirty="0"/>
              <a:t> = (</a:t>
            </a:r>
            <a:r>
              <a:rPr lang="en-US" sz="2600" dirty="0">
                <a:latin typeface="Cambria Math"/>
                <a:ea typeface="Cambria Math"/>
              </a:rPr>
              <a:t>− </a:t>
            </a:r>
            <a:r>
              <a:rPr lang="en-US" sz="2600" i="1" dirty="0">
                <a:ea typeface="Cambria Math" pitchFamily="18" charset="0"/>
              </a:rPr>
              <a:t>k</a:t>
            </a:r>
            <a:r>
              <a:rPr lang="en-US" sz="2600" dirty="0">
                <a:ea typeface="Cambria Math" pitchFamily="18" charset="0"/>
              </a:rPr>
              <a:t>)</a:t>
            </a:r>
            <a:r>
              <a:rPr lang="en-US" sz="2600" dirty="0"/>
              <a:t> </a:t>
            </a:r>
            <a:r>
              <a:rPr lang="en-US" sz="2600" i="1" dirty="0"/>
              <a:t>m, so b</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a:t>
            </a:r>
          </a:p>
          <a:p>
            <a:pPr lvl="1" algn="just"/>
            <a:r>
              <a:rPr lang="en-US" sz="2600" i="1" dirty="0"/>
              <a:t>Transitivity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 Then </a:t>
            </a:r>
            <a:r>
              <a:rPr lang="en-US" sz="2600" i="1" dirty="0"/>
              <a:t>m</a:t>
            </a:r>
            <a:r>
              <a:rPr lang="en-US" sz="2600" dirty="0"/>
              <a:t> divides both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Hence, there are integers </a:t>
            </a:r>
            <a:r>
              <a:rPr lang="en-US" sz="2600" i="1" dirty="0"/>
              <a:t>k</a:t>
            </a:r>
            <a:r>
              <a:rPr lang="en-US" sz="2600" dirty="0"/>
              <a:t> and </a:t>
            </a:r>
            <a:r>
              <a:rPr lang="en-US" sz="2600" i="1" dirty="0"/>
              <a:t>l </a:t>
            </a:r>
            <a:r>
              <a:rPr lang="en-US" sz="2600" dirty="0"/>
              <a:t>with          </a:t>
            </a:r>
            <a:r>
              <a:rPr lang="en-US" sz="2600" i="1" dirty="0"/>
              <a:t> 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  and 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l</a:t>
            </a:r>
            <a:r>
              <a:rPr lang="en-US" sz="2600" i="1" dirty="0"/>
              <a:t>m. </a:t>
            </a:r>
            <a:r>
              <a:rPr lang="en-US" sz="2600" dirty="0"/>
              <a:t>We obtain by adding the equations: </a:t>
            </a:r>
          </a:p>
          <a:p>
            <a:pPr lvl="1" algn="just">
              <a:buNone/>
            </a:pP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t>
            </a:r>
            <a:r>
              <a:rPr lang="en-US" sz="2600" i="1" dirty="0">
                <a:ea typeface="Cambria Math" pitchFamily="18" charset="0"/>
              </a:rPr>
              <a:t> + </a:t>
            </a:r>
            <a:r>
              <a:rPr lang="en-US" sz="2600" dirty="0"/>
              <a:t>(</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k</a:t>
            </a:r>
            <a:r>
              <a:rPr lang="en-US" sz="2600" i="1" dirty="0"/>
              <a:t>m</a:t>
            </a:r>
            <a:r>
              <a:rPr lang="en-US" sz="2600" dirty="0"/>
              <a:t> +</a:t>
            </a:r>
            <a:r>
              <a:rPr lang="en-US" sz="2600" i="1" dirty="0">
                <a:ea typeface="Cambria Math" pitchFamily="18" charset="0"/>
              </a:rPr>
              <a:t> l</a:t>
            </a:r>
            <a:r>
              <a:rPr lang="en-US" sz="2600" i="1" dirty="0"/>
              <a:t>m = </a:t>
            </a:r>
            <a:r>
              <a:rPr lang="en-US" sz="2600" dirty="0"/>
              <a:t>(</a:t>
            </a:r>
            <a:r>
              <a:rPr lang="en-US" sz="2600" i="1" dirty="0"/>
              <a:t>k + l</a:t>
            </a:r>
            <a:r>
              <a:rPr lang="en-US" sz="2600" dirty="0"/>
              <a:t>)</a:t>
            </a:r>
            <a:r>
              <a:rPr lang="en-US" sz="2600" i="1" dirty="0"/>
              <a:t> m.</a:t>
            </a:r>
            <a:endParaRPr lang="en-US" sz="2600" dirty="0"/>
          </a:p>
          <a:p>
            <a:pPr lvl="1" algn="just">
              <a:buNone/>
            </a:pPr>
            <a:r>
              <a:rPr lang="en-US" sz="2600" dirty="0"/>
              <a:t>    Therefore,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Divides</a:t>
            </a:r>
          </a:p>
        </p:txBody>
      </p:sp>
      <p:sp>
        <p:nvSpPr>
          <p:cNvPr id="3" name="Content Placeholder 2"/>
          <p:cNvSpPr>
            <a:spLocks noGrp="1"/>
          </p:cNvSpPr>
          <p:nvPr>
            <p:ph idx="1"/>
          </p:nvPr>
        </p:nvSpPr>
        <p:spPr>
          <a:xfrm>
            <a:off x="457200" y="1447800"/>
            <a:ext cx="8229600" cy="4876800"/>
          </a:xfrm>
        </p:spPr>
        <p:txBody>
          <a:bodyPr>
            <a:normAutofit fontScale="77500" lnSpcReduction="20000"/>
          </a:bodyPr>
          <a:lstStyle/>
          <a:p>
            <a:pPr>
              <a:buNone/>
            </a:pPr>
            <a:r>
              <a:rPr lang="en-US" sz="3100" b="1" dirty="0"/>
              <a:t>   Example</a:t>
            </a:r>
            <a:r>
              <a:rPr lang="en-US" sz="3100" dirty="0"/>
              <a:t>:  Show that the “divides” relation on the set of positive integers is not an equivalence relation.</a:t>
            </a:r>
          </a:p>
          <a:p>
            <a:pPr>
              <a:buNone/>
            </a:pPr>
            <a:r>
              <a:rPr lang="en-US" sz="3100" dirty="0"/>
              <a:t>   </a:t>
            </a:r>
            <a:r>
              <a:rPr lang="en-US" sz="3100" b="1" dirty="0"/>
              <a:t>Solution</a:t>
            </a:r>
            <a:r>
              <a:rPr lang="en-US" sz="3100" dirty="0"/>
              <a:t>: The properties of reflexivity, and transitivity do hold, but there relation is not transitive. Hence, “divides” is not an equivalence relation.</a:t>
            </a:r>
          </a:p>
          <a:p>
            <a:pPr lvl="1"/>
            <a:r>
              <a:rPr lang="en-US" sz="3100" i="1" dirty="0"/>
              <a:t>Reflexivity</a:t>
            </a:r>
            <a:r>
              <a:rPr lang="en-US" sz="3100" dirty="0"/>
              <a:t>:  </a:t>
            </a:r>
            <a:r>
              <a:rPr lang="en-US" sz="3100" i="1" dirty="0"/>
              <a:t>a</a:t>
            </a:r>
            <a:r>
              <a:rPr lang="en-US" sz="3100" dirty="0"/>
              <a:t> </a:t>
            </a:r>
            <a:r>
              <a:rPr lang="en-US" sz="3100" dirty="0">
                <a:latin typeface="Cambria Math"/>
                <a:ea typeface="Cambria Math"/>
              </a:rPr>
              <a:t>∣ </a:t>
            </a:r>
            <a:r>
              <a:rPr lang="en-US" sz="3100" i="1" dirty="0">
                <a:ea typeface="Cambria Math"/>
              </a:rPr>
              <a:t>a</a:t>
            </a:r>
            <a:r>
              <a:rPr lang="en-US" sz="3100" dirty="0">
                <a:latin typeface="Cambria Math"/>
                <a:ea typeface="Cambria Math"/>
              </a:rPr>
              <a:t> for all </a:t>
            </a:r>
            <a:r>
              <a:rPr lang="en-US" sz="3100" i="1" dirty="0">
                <a:ea typeface="Cambria Math"/>
              </a:rPr>
              <a:t>a</a:t>
            </a:r>
            <a:r>
              <a:rPr lang="en-US" sz="3100" dirty="0">
                <a:latin typeface="Cambria Math"/>
                <a:ea typeface="Cambria Math"/>
              </a:rPr>
              <a:t>. </a:t>
            </a:r>
            <a:endParaRPr lang="en-US" sz="3100" dirty="0"/>
          </a:p>
          <a:p>
            <a:pPr lvl="1"/>
            <a:r>
              <a:rPr lang="en-US" sz="3100" i="1" dirty="0"/>
              <a:t>Not Symmetric</a:t>
            </a:r>
            <a:r>
              <a:rPr lang="en-US" sz="3100" dirty="0"/>
              <a:t>: For example, </a:t>
            </a:r>
            <a:r>
              <a:rPr lang="en-US" sz="3100" dirty="0">
                <a:latin typeface="Cambria Math" pitchFamily="18" charset="0"/>
                <a:ea typeface="Cambria Math" pitchFamily="18" charset="0"/>
              </a:rPr>
              <a:t>2</a:t>
            </a:r>
            <a:r>
              <a:rPr lang="en-US" sz="3100" dirty="0"/>
              <a:t> </a:t>
            </a:r>
            <a:r>
              <a:rPr lang="en-US" sz="3100" dirty="0">
                <a:latin typeface="Cambria Math"/>
                <a:ea typeface="Cambria Math"/>
              </a:rPr>
              <a:t>∣</a:t>
            </a:r>
            <a:r>
              <a:rPr lang="en-US" sz="3100" dirty="0"/>
              <a:t> </a:t>
            </a:r>
            <a:r>
              <a:rPr lang="en-US" sz="3100" dirty="0">
                <a:latin typeface="Cambria Math" pitchFamily="18" charset="0"/>
                <a:ea typeface="Cambria Math" pitchFamily="18" charset="0"/>
              </a:rPr>
              <a:t>4</a:t>
            </a:r>
            <a:r>
              <a:rPr lang="en-US" sz="3100" dirty="0"/>
              <a:t>, but </a:t>
            </a:r>
            <a:r>
              <a:rPr lang="en-US" sz="3100" dirty="0">
                <a:latin typeface="Cambria Math" pitchFamily="18" charset="0"/>
                <a:ea typeface="Cambria Math" pitchFamily="18" charset="0"/>
              </a:rPr>
              <a:t>4</a:t>
            </a:r>
            <a:r>
              <a:rPr lang="en-US" sz="3100" dirty="0"/>
              <a:t> </a:t>
            </a:r>
            <a:r>
              <a:rPr lang="en-US" sz="3100" dirty="0">
                <a:latin typeface="Cambria Math"/>
                <a:ea typeface="Cambria Math"/>
              </a:rPr>
              <a:t>∤ 2. </a:t>
            </a:r>
            <a:r>
              <a:rPr lang="en-US" sz="3100" dirty="0">
                <a:ea typeface="Cambria Math"/>
              </a:rPr>
              <a:t>Hence, the relation is not symmetric. </a:t>
            </a:r>
            <a:endParaRPr lang="en-US" sz="3100" dirty="0"/>
          </a:p>
          <a:p>
            <a:pPr lvl="1"/>
            <a:r>
              <a:rPr lang="en-US" sz="3100" i="1" dirty="0"/>
              <a:t>Transitivity</a:t>
            </a:r>
            <a:r>
              <a:rPr lang="en-US" sz="3100" dirty="0"/>
              <a:t>:  Suppose that </a:t>
            </a:r>
            <a:r>
              <a:rPr lang="en-US" sz="3100" i="1" dirty="0"/>
              <a:t>a</a:t>
            </a:r>
            <a:r>
              <a:rPr lang="en-US" sz="3100" dirty="0"/>
              <a:t> divides </a:t>
            </a:r>
            <a:r>
              <a:rPr lang="en-US" sz="3100" i="1" dirty="0"/>
              <a:t>b</a:t>
            </a:r>
            <a:r>
              <a:rPr lang="en-US" sz="3100" dirty="0"/>
              <a:t> and </a:t>
            </a:r>
            <a:r>
              <a:rPr lang="en-US" sz="3100" i="1" dirty="0"/>
              <a:t>b</a:t>
            </a:r>
            <a:r>
              <a:rPr lang="en-US" sz="3100" dirty="0"/>
              <a:t> divides </a:t>
            </a:r>
            <a:r>
              <a:rPr lang="en-US" sz="3100" i="1" dirty="0"/>
              <a:t>c</a:t>
            </a:r>
            <a:r>
              <a:rPr lang="en-US" sz="3100" dirty="0"/>
              <a:t>. Then there are positive integers </a:t>
            </a:r>
            <a:r>
              <a:rPr lang="en-US" sz="3100" i="1" dirty="0"/>
              <a:t>k</a:t>
            </a:r>
            <a:r>
              <a:rPr lang="en-US" sz="3100" dirty="0"/>
              <a:t> and </a:t>
            </a:r>
            <a:r>
              <a:rPr lang="en-US" sz="3100" i="1" dirty="0"/>
              <a:t>l </a:t>
            </a:r>
            <a:r>
              <a:rPr lang="en-US" sz="3100" dirty="0"/>
              <a:t>such that </a:t>
            </a:r>
            <a:r>
              <a:rPr lang="en-US" sz="3100" i="1" dirty="0"/>
              <a:t>b</a:t>
            </a:r>
            <a:r>
              <a:rPr lang="en-US" sz="3100" dirty="0"/>
              <a:t> = </a:t>
            </a:r>
            <a:r>
              <a:rPr lang="en-US" sz="3100" i="1" dirty="0" err="1"/>
              <a:t>ak</a:t>
            </a:r>
            <a:r>
              <a:rPr lang="en-US" sz="3100" dirty="0"/>
              <a:t> and </a:t>
            </a:r>
            <a:r>
              <a:rPr lang="en-US" sz="3100" i="1" dirty="0"/>
              <a:t>c</a:t>
            </a:r>
            <a:r>
              <a:rPr lang="en-US" sz="3100" dirty="0"/>
              <a:t> = </a:t>
            </a:r>
            <a:r>
              <a:rPr lang="en-US" sz="3100" i="1" dirty="0"/>
              <a:t>bl</a:t>
            </a:r>
            <a:r>
              <a:rPr lang="en-US" sz="3100" dirty="0"/>
              <a:t>. Hence, </a:t>
            </a:r>
            <a:r>
              <a:rPr lang="en-US" sz="3100" i="1" dirty="0"/>
              <a:t>c</a:t>
            </a:r>
            <a:r>
              <a:rPr lang="en-US" sz="3100" dirty="0"/>
              <a:t> = </a:t>
            </a:r>
            <a:r>
              <a:rPr lang="en-US" sz="3100" i="1" dirty="0"/>
              <a:t>a</a:t>
            </a:r>
            <a:r>
              <a:rPr lang="en-US" sz="3100" dirty="0"/>
              <a:t>(</a:t>
            </a:r>
            <a:r>
              <a:rPr lang="en-US" sz="3100" i="1" dirty="0" err="1"/>
              <a:t>kl</a:t>
            </a:r>
            <a:r>
              <a:rPr lang="en-US" sz="3100" dirty="0"/>
              <a:t>), so </a:t>
            </a:r>
            <a:r>
              <a:rPr lang="en-US" sz="3100" i="1" dirty="0"/>
              <a:t>a</a:t>
            </a:r>
            <a:r>
              <a:rPr lang="en-US" sz="3100" dirty="0"/>
              <a:t> divides </a:t>
            </a:r>
            <a:r>
              <a:rPr lang="en-US" sz="3100" i="1" dirty="0"/>
              <a:t>c</a:t>
            </a:r>
            <a:r>
              <a:rPr lang="en-US" sz="3100" dirty="0"/>
              <a:t>. Therefore, the relation is transitive.</a:t>
            </a:r>
            <a:r>
              <a:rPr lang="en-US"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Partial Orderings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a:t>
            </a:r>
            <a:r>
              <a:rPr lang="en-US" i="1" dirty="0"/>
              <a:t>R</a:t>
            </a:r>
            <a:r>
              <a:rPr lang="en-US" dirty="0"/>
              <a:t> on a set S is called a </a:t>
            </a:r>
            <a:r>
              <a:rPr lang="en-US" i="1" dirty="0"/>
              <a:t>partial ordering,</a:t>
            </a:r>
            <a:r>
              <a:rPr lang="en-US" dirty="0"/>
              <a:t> or </a:t>
            </a:r>
            <a:r>
              <a:rPr lang="en-US" i="1" dirty="0"/>
              <a:t>partial order, </a:t>
            </a:r>
            <a:r>
              <a:rPr lang="en-US" dirty="0"/>
              <a:t>if it is reflexive, antisymmetric, and transitive. </a:t>
            </a:r>
          </a:p>
          <a:p>
            <a:pPr>
              <a:buNone/>
            </a:pPr>
            <a:r>
              <a:rPr lang="en-US" dirty="0"/>
              <a:t>	A set together with a partial ordering </a:t>
            </a:r>
            <a:r>
              <a:rPr lang="en-US" i="1" dirty="0"/>
              <a:t>R</a:t>
            </a:r>
            <a:r>
              <a:rPr lang="en-US" dirty="0"/>
              <a:t> is called a </a:t>
            </a:r>
            <a:r>
              <a:rPr lang="en-US" i="1" dirty="0"/>
              <a:t>partially ordered set</a:t>
            </a:r>
            <a:r>
              <a:rPr lang="en-US" dirty="0"/>
              <a:t>, or </a:t>
            </a:r>
            <a:r>
              <a:rPr lang="en-US" i="1" dirty="0"/>
              <a:t>poset</a:t>
            </a:r>
            <a:r>
              <a:rPr lang="en-US" dirty="0"/>
              <a:t>, and is denoted by (</a:t>
            </a:r>
            <a:r>
              <a:rPr lang="en-US" i="1" dirty="0"/>
              <a:t>S</a:t>
            </a:r>
            <a:r>
              <a:rPr lang="en-US" dirty="0"/>
              <a:t>, </a:t>
            </a:r>
            <a:r>
              <a:rPr lang="en-US" i="1" dirty="0"/>
              <a:t>R</a:t>
            </a:r>
            <a:r>
              <a:rPr lang="en-US" dirty="0"/>
              <a:t>). Members of </a:t>
            </a:r>
            <a:r>
              <a:rPr lang="en-US" i="1" dirty="0"/>
              <a:t>S</a:t>
            </a:r>
            <a:r>
              <a:rPr lang="en-US" dirty="0"/>
              <a:t> are called </a:t>
            </a:r>
            <a:r>
              <a:rPr lang="en-US" i="1" dirty="0"/>
              <a:t>elements </a:t>
            </a:r>
            <a:r>
              <a:rPr lang="en-US" dirty="0"/>
              <a:t>of the poset.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D015-4554-46C2-9E8C-7897F4C92222}"/>
              </a:ext>
            </a:extLst>
          </p:cNvPr>
          <p:cNvSpPr>
            <a:spLocks noGrp="1"/>
          </p:cNvSpPr>
          <p:nvPr>
            <p:ph type="title"/>
          </p:nvPr>
        </p:nvSpPr>
        <p:spPr>
          <a:xfrm>
            <a:off x="304800" y="152400"/>
            <a:ext cx="8229600" cy="762000"/>
          </a:xfrm>
        </p:spPr>
        <p:txBody>
          <a:bodyPr>
            <a:normAutofit fontScale="90000"/>
          </a:bodyPr>
          <a:lstStyle/>
          <a:p>
            <a:r>
              <a:rPr lang="en-US" dirty="0"/>
              <a:t>Sequences </a:t>
            </a:r>
            <a:endParaRPr lang="en-PK" dirty="0"/>
          </a:p>
        </p:txBody>
      </p:sp>
      <p:pic>
        <p:nvPicPr>
          <p:cNvPr id="7" name="Content Placeholder 6">
            <a:extLst>
              <a:ext uri="{FF2B5EF4-FFF2-40B4-BE49-F238E27FC236}">
                <a16:creationId xmlns:a16="http://schemas.microsoft.com/office/drawing/2014/main" id="{087855DE-DEC3-4E92-8A24-7FB9AB3DA2FD}"/>
              </a:ext>
            </a:extLst>
          </p:cNvPr>
          <p:cNvPicPr>
            <a:picLocks noGrp="1" noChangeAspect="1"/>
          </p:cNvPicPr>
          <p:nvPr>
            <p:ph idx="1"/>
          </p:nvPr>
        </p:nvPicPr>
        <p:blipFill>
          <a:blip r:embed="rId2"/>
          <a:stretch>
            <a:fillRect/>
          </a:stretch>
        </p:blipFill>
        <p:spPr>
          <a:xfrm>
            <a:off x="304800" y="1219200"/>
            <a:ext cx="8458200" cy="4876800"/>
          </a:xfrm>
        </p:spPr>
      </p:pic>
    </p:spTree>
    <p:extLst>
      <p:ext uri="{BB962C8B-B14F-4D97-AF65-F5344CB8AC3E}">
        <p14:creationId xmlns:p14="http://schemas.microsoft.com/office/powerpoint/2010/main" val="3538899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Show that the “greater than or equal”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for every integer </a:t>
            </a:r>
            <a:r>
              <a:rPr lang="en-US" i="1" dirty="0"/>
              <a:t>a</a:t>
            </a:r>
            <a:r>
              <a:rPr lang="en-US" dirty="0"/>
              <a:t>.</a:t>
            </a:r>
          </a:p>
          <a:p>
            <a:pPr lvl="1"/>
            <a:r>
              <a:rPr lang="en-US" i="1" dirty="0" err="1"/>
              <a:t>Antisymmetry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 then </a:t>
            </a:r>
            <a:r>
              <a:rPr lang="en-US" i="1" dirty="0"/>
              <a:t>a</a:t>
            </a:r>
            <a:r>
              <a:rPr lang="en-US" dirty="0"/>
              <a:t> = </a:t>
            </a:r>
            <a:r>
              <a:rPr lang="en-US" i="1" dirty="0"/>
              <a:t>b.</a:t>
            </a:r>
          </a:p>
          <a:p>
            <a:pPr lvl="1"/>
            <a:r>
              <a:rPr lang="en-US" i="1" dirty="0"/>
              <a:t>Transitivity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 then </a:t>
            </a:r>
            <a:r>
              <a:rPr lang="en-US" i="1" dirty="0"/>
              <a:t>a</a:t>
            </a:r>
            <a:r>
              <a:rPr lang="en-US" dirty="0"/>
              <a:t> </a:t>
            </a:r>
            <a:r>
              <a:rPr lang="en-US" dirty="0">
                <a:latin typeface="Cambria Math"/>
                <a:ea typeface="Cambria Math"/>
              </a:rPr>
              <a:t>≥</a:t>
            </a:r>
            <a:r>
              <a:rPr lang="en-US" dirty="0"/>
              <a:t> </a:t>
            </a:r>
            <a:r>
              <a:rPr lang="en-US" i="1" dirty="0"/>
              <a:t>c.</a:t>
            </a:r>
          </a:p>
          <a:p>
            <a:pPr lvl="1"/>
            <a:endParaRPr lang="en-US" i="1" dirty="0"/>
          </a:p>
          <a:p>
            <a:pPr lvl="1">
              <a:buNone/>
            </a:pPr>
            <a:endParaRPr lang="en-US" dirty="0"/>
          </a:p>
        </p:txBody>
      </p:sp>
      <p:sp>
        <p:nvSpPr>
          <p:cNvPr id="4" name="TextBox 3"/>
          <p:cNvSpPr txBox="1"/>
          <p:nvPr/>
        </p:nvSpPr>
        <p:spPr>
          <a:xfrm>
            <a:off x="990600" y="4648200"/>
            <a:ext cx="6629400" cy="646331"/>
          </a:xfrm>
          <a:prstGeom prst="rect">
            <a:avLst/>
          </a:prstGeom>
          <a:noFill/>
          <a:ln>
            <a:solidFill>
              <a:schemeClr val="accent1"/>
            </a:solidFill>
          </a:ln>
        </p:spPr>
        <p:txBody>
          <a:bodyPr wrap="square" rtlCol="0">
            <a:spAutoFit/>
          </a:bodyPr>
          <a:lstStyle/>
          <a:p>
            <a:r>
              <a:rPr lang="en-US" dirty="0"/>
              <a:t>These properties all follow from the order axioms for the integers. (</a:t>
            </a:r>
            <a:r>
              <a:rPr lang="en-US" i="1" dirty="0"/>
              <a:t>See Appendix </a:t>
            </a:r>
            <a:r>
              <a:rPr lang="en-US" dirty="0">
                <a:latin typeface="Cambria Math" pitchFamily="18" charset="0"/>
                <a:ea typeface="Cambria Math" pitchFamily="18" charset="0"/>
              </a:rPr>
              <a:t>1</a:t>
            </a:r>
            <a:r>
              <a:rPr lang="en-US" dirty="0"/>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Show that the divisibility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integers </a:t>
            </a:r>
            <a:r>
              <a:rPr lang="en-US" i="1" dirty="0">
                <a:ea typeface="Cambria Math"/>
              </a:rPr>
              <a:t>a</a:t>
            </a:r>
            <a:r>
              <a:rPr lang="en-US" dirty="0">
                <a:latin typeface="Cambria Math"/>
                <a:ea typeface="Cambria Math"/>
              </a:rPr>
              <a:t>. (</a:t>
            </a:r>
            <a:r>
              <a:rPr lang="en-US" i="1" dirty="0">
                <a:ea typeface="Cambria Math"/>
              </a:rPr>
              <a:t>see Example </a:t>
            </a:r>
            <a:r>
              <a:rPr lang="en-US" dirty="0">
                <a:latin typeface="Cambria Math" pitchFamily="18" charset="0"/>
                <a:ea typeface="Cambria Math" pitchFamily="18" charset="0"/>
              </a:rPr>
              <a:t>9</a:t>
            </a:r>
            <a:r>
              <a:rPr lang="en-US" i="1" dirty="0">
                <a:ea typeface="Cambria Math"/>
              </a:rPr>
              <a:t> in Section </a:t>
            </a:r>
            <a:r>
              <a:rPr lang="en-US" dirty="0">
                <a:latin typeface="Cambria Math" pitchFamily="18" charset="0"/>
                <a:ea typeface="Cambria Math" pitchFamily="18" charset="0"/>
              </a:rPr>
              <a:t>9.1</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 </a:t>
            </a:r>
            <a:r>
              <a:rPr lang="en-US" i="1" dirty="0"/>
              <a:t>b</a:t>
            </a:r>
            <a:r>
              <a:rPr lang="en-US" dirty="0"/>
              <a:t> and </a:t>
            </a:r>
            <a:r>
              <a:rPr lang="en-US" i="1" dirty="0"/>
              <a:t>b</a:t>
            </a:r>
            <a:r>
              <a:rPr lang="en-US" dirty="0"/>
              <a:t> | </a:t>
            </a:r>
            <a:r>
              <a:rPr lang="en-US" i="1" dirty="0"/>
              <a:t>a</a:t>
            </a:r>
            <a:r>
              <a:rPr lang="en-US" dirty="0"/>
              <a:t>, then </a:t>
            </a:r>
            <a:r>
              <a:rPr lang="en-US" i="1" dirty="0"/>
              <a:t>a</a:t>
            </a:r>
            <a:r>
              <a:rPr lang="en-US" dirty="0"/>
              <a:t> = </a:t>
            </a:r>
            <a:r>
              <a:rPr lang="en-US" i="1" dirty="0"/>
              <a:t>b</a:t>
            </a:r>
            <a:r>
              <a:rPr lang="en-US" dirty="0"/>
              <a:t>. (</a:t>
            </a:r>
            <a:r>
              <a:rPr lang="en-US" i="1" dirty="0"/>
              <a:t>see Example </a:t>
            </a:r>
            <a:r>
              <a:rPr lang="en-US" dirty="0">
                <a:latin typeface="Cambria Math" pitchFamily="18" charset="0"/>
                <a:ea typeface="Cambria Math" pitchFamily="18" charset="0"/>
              </a:rPr>
              <a:t>12</a:t>
            </a:r>
            <a:r>
              <a:rPr lang="en-US" dirty="0"/>
              <a:t> </a:t>
            </a:r>
            <a:r>
              <a:rPr lang="en-US" i="1" dirty="0"/>
              <a:t>in Section </a:t>
            </a:r>
            <a:r>
              <a:rPr lang="en-US" dirty="0">
                <a:latin typeface="Cambria Math" pitchFamily="18" charset="0"/>
                <a:ea typeface="Cambria Math" pitchFamily="18" charset="0"/>
              </a:rPr>
              <a:t>9.1</a:t>
            </a:r>
            <a:r>
              <a:rPr lang="en-US" dirty="0"/>
              <a:t>)</a:t>
            </a:r>
            <a:endParaRPr lang="en-US" i="1"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a:t>
            </a:r>
            <a:r>
              <a:rPr lang="en-US" dirty="0"/>
              <a:t> 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endParaRPr lang="en-US" i="1" dirty="0"/>
          </a:p>
          <a:p>
            <a:r>
              <a:rPr lang="en-US" dirty="0"/>
              <a:t>(</a:t>
            </a:r>
            <a:r>
              <a:rPr lang="en-US" b="1" i="1" dirty="0"/>
              <a:t>Z</a:t>
            </a:r>
            <a:r>
              <a:rPr lang="en-US" baseline="30000" dirty="0"/>
              <a:t>+</a:t>
            </a:r>
            <a:r>
              <a:rPr lang="en-US" dirty="0"/>
              <a:t>, </a:t>
            </a:r>
            <a:r>
              <a:rPr lang="en-US" dirty="0">
                <a:latin typeface="Cambria Math"/>
                <a:ea typeface="Cambria Math"/>
              </a:rPr>
              <a:t>∣</a:t>
            </a:r>
            <a:r>
              <a:rPr lang="en-US" dirty="0"/>
              <a:t>) is a poset.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Show that the inclusion relation (</a:t>
            </a:r>
            <a:r>
              <a:rPr lang="en-US" dirty="0">
                <a:latin typeface="Cambria Math"/>
                <a:ea typeface="Cambria Math"/>
              </a:rPr>
              <a:t>⊆</a:t>
            </a:r>
            <a:r>
              <a:rPr lang="en-US" dirty="0"/>
              <a:t>) is a partial ordering on the power set of a set </a:t>
            </a:r>
            <a:r>
              <a:rPr lang="en-US" i="1" dirty="0"/>
              <a:t>S</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whenever </a:t>
            </a:r>
            <a:r>
              <a:rPr lang="en-US" i="1" dirty="0">
                <a:latin typeface="Cambria Math"/>
                <a:ea typeface="Cambria Math"/>
              </a:rPr>
              <a:t>A</a:t>
            </a:r>
            <a:r>
              <a:rPr lang="en-US" dirty="0">
                <a:latin typeface="Cambria Math"/>
                <a:ea typeface="Cambria Math"/>
              </a:rPr>
              <a:t>  is a subset of </a:t>
            </a:r>
            <a:r>
              <a:rPr lang="en-US" i="1" dirty="0">
                <a:latin typeface="Cambria Math"/>
                <a:ea typeface="Cambria Math"/>
              </a:rPr>
              <a:t>S</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 </a:t>
            </a:r>
            <a:r>
              <a:rPr lang="en-US" i="1" dirty="0"/>
              <a:t>B</a:t>
            </a:r>
            <a:r>
              <a:rPr lang="en-US" dirty="0"/>
              <a:t>.</a:t>
            </a:r>
            <a:endParaRPr lang="en-US" i="1" dirty="0"/>
          </a:p>
          <a:p>
            <a:pPr lvl="1"/>
            <a:r>
              <a:rPr lang="en-US" i="1" dirty="0"/>
              <a:t>Transitivity</a:t>
            </a:r>
            <a:r>
              <a:rPr lang="en-US" dirty="0"/>
              <a:t>:</a:t>
            </a:r>
            <a:r>
              <a:rPr lang="en-US" i="1" dirty="0"/>
              <a:t> </a:t>
            </a:r>
            <a:r>
              <a:rPr lang="en-US" dirty="0"/>
              <a:t>If</a:t>
            </a:r>
            <a:r>
              <a:rPr lang="en-US" i="1" dirty="0"/>
              <a:t> A</a:t>
            </a:r>
            <a:r>
              <a:rPr lang="en-US" dirty="0"/>
              <a:t> </a:t>
            </a:r>
            <a:r>
              <a:rPr lang="en-US" dirty="0">
                <a:latin typeface="Cambria Math"/>
                <a:ea typeface="Cambria Math"/>
              </a:rPr>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then </a:t>
            </a:r>
            <a:r>
              <a:rPr lang="en-US" i="1" dirty="0"/>
              <a:t>A</a:t>
            </a:r>
            <a:r>
              <a:rPr lang="en-US" dirty="0"/>
              <a:t> </a:t>
            </a:r>
            <a:r>
              <a:rPr lang="en-US" dirty="0">
                <a:latin typeface="Cambria Math"/>
                <a:ea typeface="Cambria Math"/>
              </a:rPr>
              <a:t>⊆</a:t>
            </a:r>
            <a:r>
              <a:rPr lang="en-US" dirty="0"/>
              <a:t> </a:t>
            </a:r>
            <a:r>
              <a:rPr lang="en-US" i="1" dirty="0"/>
              <a:t>C</a:t>
            </a:r>
            <a:r>
              <a:rPr lang="en-US" dirty="0"/>
              <a:t>.</a:t>
            </a:r>
            <a:endParaRPr lang="en-US" i="1" dirty="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a:t>The properties all follow from the definition of set inclusion.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059807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36843781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909290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1501218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438094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3802941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17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36331</TotalTime>
  <Words>16395</Words>
  <Application>Microsoft Office PowerPoint</Application>
  <PresentationFormat>On-screen Show (4:3)</PresentationFormat>
  <Paragraphs>1307</Paragraphs>
  <Slides>207</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207</vt:i4>
      </vt:variant>
    </vt:vector>
  </HeadingPairs>
  <TitlesOfParts>
    <vt:vector size="220" baseType="lpstr">
      <vt:lpstr>~FPBCE</vt:lpstr>
      <vt:lpstr>Times New Roman</vt:lpstr>
      <vt:lpstr>~FPBAD</vt:lpstr>
      <vt:lpstr>Arial</vt:lpstr>
      <vt:lpstr>Cambria Math</vt:lpstr>
      <vt:lpstr>Courier New</vt:lpstr>
      <vt:lpstr>TimesNewRomanPSMT</vt:lpstr>
      <vt:lpstr>Calibri</vt:lpstr>
      <vt:lpstr>~FPC6E</vt:lpstr>
      <vt:lpstr>Constantia</vt:lpstr>
      <vt:lpstr>Wingdings 2</vt:lpstr>
      <vt:lpstr>SymbolMT</vt:lpstr>
      <vt:lpstr>Flow</vt:lpstr>
      <vt:lpstr>Sequences and Series(Sums)</vt:lpstr>
      <vt:lpstr>Section Summary</vt:lpstr>
      <vt:lpstr>Introduction</vt:lpstr>
      <vt:lpstr>PowerPoint Presentation</vt:lpstr>
      <vt:lpstr>Sequences</vt:lpstr>
      <vt:lpstr>Sequences </vt:lpstr>
      <vt:lpstr>Sequences </vt:lpstr>
      <vt:lpstr>Sequences </vt:lpstr>
      <vt:lpstr>Sequences </vt:lpstr>
      <vt:lpstr>Sequences </vt:lpstr>
      <vt:lpstr>Sequences </vt:lpstr>
      <vt:lpstr>Arithmetic Progression OR Sequences </vt:lpstr>
      <vt:lpstr>Arithmetic Sequences </vt:lpstr>
      <vt:lpstr>Arithmetic Sequences </vt:lpstr>
      <vt:lpstr>Arithmetic Sequences </vt:lpstr>
      <vt:lpstr>Arithmetic Sequences </vt:lpstr>
      <vt:lpstr>PowerPoint Presentation</vt:lpstr>
      <vt:lpstr>Geometric Progression OR Sequence</vt:lpstr>
      <vt:lpstr>GENERAL TERM OF A GEOMETRIC SEQUENCE:</vt:lpstr>
      <vt:lpstr>Geometric Progression</vt:lpstr>
      <vt:lpstr>Geometric Sequence</vt:lpstr>
      <vt:lpstr>Geometric Sequence</vt:lpstr>
      <vt:lpstr>Useful Sequences</vt:lpstr>
      <vt:lpstr>SERIES</vt:lpstr>
      <vt:lpstr>SUMMATIONS</vt:lpstr>
      <vt:lpstr>SUMMATIONS</vt:lpstr>
      <vt:lpstr>ARITHMETIC SERIES:</vt:lpstr>
      <vt:lpstr>PowerPoint Presentation</vt:lpstr>
      <vt:lpstr>ARITHMETIC SERIES:</vt:lpstr>
      <vt:lpstr>GEOMETRIC SERIES:</vt:lpstr>
      <vt:lpstr>Strings</vt:lpstr>
      <vt:lpstr>Recurrence Relations</vt:lpstr>
      <vt:lpstr>Questions about Recurrence Relations</vt:lpstr>
      <vt:lpstr>Questions about Recurrence Relations</vt:lpstr>
      <vt:lpstr>Solving Recurrence Relations</vt:lpstr>
      <vt:lpstr>Fibonacci Sequence</vt:lpstr>
      <vt:lpstr>Iterative Solution Example</vt:lpstr>
      <vt:lpstr>Iterative Solution Example</vt:lpstr>
      <vt:lpstr>Some Useful Summation Formulae </vt:lpstr>
      <vt:lpstr>Relations</vt:lpstr>
      <vt:lpstr>Chapter Summary</vt:lpstr>
      <vt:lpstr>Relations and Their Properties</vt:lpstr>
      <vt:lpstr>Section Summary</vt:lpstr>
      <vt:lpstr>Recall, Function is…</vt:lpstr>
      <vt:lpstr>What is Relation?</vt:lpstr>
      <vt:lpstr>Binary Relations</vt:lpstr>
      <vt:lpstr>Binary Relations</vt:lpstr>
      <vt:lpstr>Binary Relations</vt:lpstr>
      <vt:lpstr>Binary Relations</vt:lpstr>
      <vt:lpstr>Domain and Range of a Relation</vt:lpstr>
      <vt:lpstr>Domain and Range of a Relation</vt:lpstr>
      <vt:lpstr>Domain and Range of a Relation</vt:lpstr>
      <vt:lpstr>Representing Relations</vt:lpstr>
      <vt:lpstr>Representing Relations Using Digraphs</vt:lpstr>
      <vt:lpstr>Representing Relations Using Matrices</vt:lpstr>
      <vt:lpstr>Examples of Representing Relations Using Matrices</vt:lpstr>
      <vt:lpstr>Binary Relations</vt:lpstr>
      <vt:lpstr>Binary Relation on a Set</vt:lpstr>
      <vt:lpstr>Binary Relation on a Set</vt:lpstr>
      <vt:lpstr>Relations and Their Properties</vt:lpstr>
      <vt:lpstr>Binary Relation on a Set (cont.)</vt:lpstr>
      <vt:lpstr>Reflexive Relations</vt:lpstr>
      <vt:lpstr>Reflexive Relations</vt:lpstr>
      <vt:lpstr>Symmetric Relations</vt:lpstr>
      <vt:lpstr>Symmetric Relations</vt:lpstr>
      <vt:lpstr>Transitive Relations</vt:lpstr>
      <vt:lpstr>Transitive Relations</vt:lpstr>
      <vt:lpstr>Irreflexive Relations</vt:lpstr>
      <vt:lpstr>Irreflexive Relations</vt:lpstr>
      <vt:lpstr>Antisymmetric Relations</vt:lpstr>
      <vt:lpstr>Antisymmetric Relations</vt:lpstr>
      <vt:lpstr>Asymmetric Relations</vt:lpstr>
      <vt:lpstr>Asymmetric Relations</vt:lpstr>
      <vt:lpstr>Activity Time</vt:lpstr>
      <vt:lpstr>PowerPoint Presentation</vt:lpstr>
      <vt:lpstr>Combining Relations</vt:lpstr>
      <vt:lpstr>Combining Relations</vt:lpstr>
      <vt:lpstr>Composition of Relations</vt:lpstr>
      <vt:lpstr>Representing the  Composition of a Relation</vt:lpstr>
      <vt:lpstr>Composition of Relations</vt:lpstr>
      <vt:lpstr>INVERSE OF A RELATION</vt:lpstr>
      <vt:lpstr>INVERSE OF A RELATION</vt:lpstr>
      <vt:lpstr>Equivalence Relations</vt:lpstr>
      <vt:lpstr>Equivalence Relations</vt:lpstr>
      <vt:lpstr>Strings</vt:lpstr>
      <vt:lpstr>Congruence Modulo m</vt:lpstr>
      <vt:lpstr>Divides</vt:lpstr>
      <vt:lpstr>Partial Orderings</vt:lpstr>
      <vt:lpstr>Partial Orderings</vt:lpstr>
      <vt:lpstr>Partial Orderings (continued)</vt:lpstr>
      <vt:lpstr>Partial Orderings (continued)</vt:lpstr>
      <vt:lpstr>Partial Orderings (continued)</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Cryptography</vt:lpstr>
      <vt:lpstr>Section Summary</vt:lpstr>
      <vt:lpstr>Caesar Cipher</vt:lpstr>
      <vt:lpstr>Caesar Cipher</vt:lpstr>
      <vt:lpstr>Shift Cipher</vt:lpstr>
      <vt:lpstr>Shift Cipher</vt:lpstr>
      <vt:lpstr>PowerPoint Presentation</vt:lpstr>
      <vt:lpstr>PowerPoint Presentation</vt:lpstr>
      <vt:lpstr>PowerPoint Presentation</vt:lpstr>
      <vt:lpstr>Using RSA</vt:lpstr>
      <vt:lpstr>Example of RSA (1)</vt:lpstr>
      <vt:lpstr>Example of RSA (2)</vt:lpstr>
      <vt:lpstr>Example of RSA (3)</vt:lpstr>
      <vt:lpstr>Fermat’s Little Theorem</vt:lpstr>
      <vt:lpstr>The Foundations: Logic and Proofs</vt:lpstr>
      <vt:lpstr>Proofs</vt:lpstr>
      <vt:lpstr>Usefulness</vt:lpstr>
      <vt:lpstr>Definitions  </vt:lpstr>
      <vt:lpstr>Types of Proofs</vt:lpstr>
      <vt:lpstr>Direct Proofs</vt:lpstr>
      <vt:lpstr>Activity Time</vt:lpstr>
      <vt:lpstr>Prove that the sum of two odd integers is even.</vt:lpstr>
      <vt:lpstr>PowerPoint Presentation</vt:lpstr>
      <vt:lpstr>PowerPoint Presentation</vt:lpstr>
      <vt:lpstr>PowerPoint Presentation</vt:lpstr>
      <vt:lpstr>proved that if n is an odd integer, then n2 is an odd integer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Time</vt:lpstr>
      <vt:lpstr>Proof</vt:lpstr>
      <vt:lpstr>Activity Time</vt:lpstr>
      <vt:lpstr>Indirect Proofs</vt:lpstr>
      <vt:lpstr>PowerPoint Presentation</vt:lpstr>
      <vt:lpstr>Prove that if n is an integer and 3n + 2 is odd, then n is odd.</vt:lpstr>
      <vt:lpstr>PowerPoint Presentation</vt:lpstr>
      <vt:lpstr>PowerPoint Presentation</vt:lpstr>
      <vt:lpstr>PowerPoint Presentation</vt:lpstr>
      <vt:lpstr>Proofs by Contradiction</vt:lpstr>
      <vt:lpstr>Basic Idea</vt:lpstr>
      <vt:lpstr>PowerPoint Presentation</vt:lpstr>
      <vt:lpstr>PowerPoint Presentation</vt:lpstr>
      <vt:lpstr>PowerPoint Presentation</vt:lpstr>
      <vt:lpstr>PowerPoint Presentation</vt:lpstr>
      <vt:lpstr>PowerPoint Presentation</vt:lpstr>
      <vt:lpstr>PROOF BY COUNTER EXAMPLE</vt:lpstr>
      <vt:lpstr>PowerPoint Presentation</vt:lpstr>
      <vt:lpstr>Mathematical Induction </vt:lpstr>
      <vt:lpstr>Conjecture: The sum of the first n odd natural numbers equals n2.</vt:lpstr>
      <vt:lpstr>An infinite ladder</vt:lpstr>
      <vt:lpstr>PowerPoint Presentation</vt:lpstr>
      <vt:lpstr>Mathematical Induction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Ammar Siddiqui</cp:lastModifiedBy>
  <cp:revision>2130</cp:revision>
  <dcterms:created xsi:type="dcterms:W3CDTF">2011-03-27T19:09:13Z</dcterms:created>
  <dcterms:modified xsi:type="dcterms:W3CDTF">2022-01-04T15:49:11Z</dcterms:modified>
</cp:coreProperties>
</file>